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  <p:sldMasterId id="2147483775" r:id="rId5"/>
  </p:sldMasterIdLst>
  <p:notesMasterIdLst>
    <p:notesMasterId r:id="rId17"/>
  </p:notesMasterIdLst>
  <p:handoutMasterIdLst>
    <p:handoutMasterId r:id="rId18"/>
  </p:handoutMasterIdLst>
  <p:sldIdLst>
    <p:sldId id="655" r:id="rId6"/>
    <p:sldId id="656" r:id="rId7"/>
    <p:sldId id="660" r:id="rId8"/>
    <p:sldId id="663" r:id="rId9"/>
    <p:sldId id="664" r:id="rId10"/>
    <p:sldId id="665" r:id="rId11"/>
    <p:sldId id="666" r:id="rId12"/>
    <p:sldId id="667" r:id="rId13"/>
    <p:sldId id="668" r:id="rId14"/>
    <p:sldId id="670" r:id="rId15"/>
    <p:sldId id="686" r:id="rId16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5" pos="2608" userDrawn="1">
          <p15:clr>
            <a:srgbClr val="A4A3A4"/>
          </p15:clr>
        </p15:guide>
        <p15:guide id="6" pos="3152" userDrawn="1">
          <p15:clr>
            <a:srgbClr val="A4A3A4"/>
          </p15:clr>
        </p15:guide>
        <p15:guide id="7" orient="horz" pos="804" userDrawn="1">
          <p15:clr>
            <a:srgbClr val="A4A3A4"/>
          </p15:clr>
        </p15:guide>
        <p15:guide id="8" pos="2955" userDrawn="1">
          <p15:clr>
            <a:srgbClr val="A4A3A4"/>
          </p15:clr>
        </p15:guide>
        <p15:guide id="9" orient="horz" pos="248" userDrawn="1">
          <p15:clr>
            <a:srgbClr val="A4A3A4"/>
          </p15:clr>
        </p15:guide>
        <p15:guide id="10" orient="horz" pos="420" userDrawn="1">
          <p15:clr>
            <a:srgbClr val="A4A3A4"/>
          </p15:clr>
        </p15:guide>
        <p15:guide id="11" orient="horz" pos="470" userDrawn="1">
          <p15:clr>
            <a:srgbClr val="A4A3A4"/>
          </p15:clr>
        </p15:guide>
        <p15:guide id="12" orient="horz" pos="3153" userDrawn="1">
          <p15:clr>
            <a:srgbClr val="A4A3A4"/>
          </p15:clr>
        </p15:guide>
        <p15:guide id="13" orient="horz" pos="2933" userDrawn="1">
          <p15:clr>
            <a:srgbClr val="A4A3A4"/>
          </p15:clr>
        </p15:guide>
        <p15:guide id="14" pos="192" userDrawn="1">
          <p15:clr>
            <a:srgbClr val="A4A3A4"/>
          </p15:clr>
        </p15:guide>
        <p15:guide id="15" pos="55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s, Tom" initials="AT" lastIdx="1" clrIdx="0">
    <p:extLst>
      <p:ext uri="{19B8F6BF-5375-455C-9EA6-DF929625EA0E}">
        <p15:presenceInfo xmlns:p15="http://schemas.microsoft.com/office/powerpoint/2012/main" userId="S-1-5-21-725345543-2052111302-527237240-856573" providerId="AD"/>
      </p:ext>
    </p:extLst>
  </p:cmAuthor>
  <p:cmAuthor id="2" name="Przybyla, Vincent" initials="PV" lastIdx="15" clrIdx="1">
    <p:extLst>
      <p:ext uri="{19B8F6BF-5375-455C-9EA6-DF929625EA0E}">
        <p15:presenceInfo xmlns:p15="http://schemas.microsoft.com/office/powerpoint/2012/main" userId="S-1-5-21-725345543-2052111302-527237240-8524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4854"/>
    <a:srgbClr val="000000"/>
    <a:srgbClr val="D61546"/>
    <a:srgbClr val="124B96"/>
    <a:srgbClr val="1A305B"/>
    <a:srgbClr val="44546A"/>
    <a:srgbClr val="0070C0"/>
    <a:srgbClr val="00708E"/>
    <a:srgbClr val="FF99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26" autoAdjust="0"/>
    <p:restoredTop sz="96437" autoAdjust="0"/>
  </p:normalViewPr>
  <p:slideViewPr>
    <p:cSldViewPr snapToGrid="0" showGuides="1">
      <p:cViewPr varScale="1">
        <p:scale>
          <a:sx n="51" d="100"/>
          <a:sy n="51" d="100"/>
        </p:scale>
        <p:origin x="330" y="72"/>
      </p:cViewPr>
      <p:guideLst>
        <p:guide pos="2880"/>
        <p:guide pos="2608"/>
        <p:guide pos="3152"/>
        <p:guide orient="horz" pos="804"/>
        <p:guide pos="2955"/>
        <p:guide orient="horz" pos="248"/>
        <p:guide orient="horz" pos="420"/>
        <p:guide orient="horz" pos="470"/>
        <p:guide orient="horz" pos="3153"/>
        <p:guide orient="horz" pos="2933"/>
        <p:guide pos="192"/>
        <p:guide pos="55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2884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901D45-6836-4FC2-A49C-C63C4D943DDA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5C8065-1B23-4CDB-AADC-769944D6F87D}">
      <dgm:prSet phldrT="[Text]" custT="1"/>
      <dgm:spPr/>
      <dgm:t>
        <a:bodyPr/>
        <a:lstStyle/>
        <a:p>
          <a:r>
            <a:rPr lang="en-US" sz="1400" dirty="0"/>
            <a:t>Lack of understanding of the public cloud “</a:t>
          </a:r>
          <a:r>
            <a:rPr lang="en-US" sz="1400" b="1" dirty="0"/>
            <a:t>shared responsibility</a:t>
          </a:r>
          <a:r>
            <a:rPr lang="en-US" sz="1400" dirty="0"/>
            <a:t>” model</a:t>
          </a:r>
        </a:p>
      </dgm:t>
    </dgm:pt>
    <dgm:pt modelId="{6C4CF9CA-CA66-48CE-BE0E-F4D2055BB2E6}" type="parTrans" cxnId="{F0DCC851-394D-49C1-887A-B3274AC4ECF4}">
      <dgm:prSet/>
      <dgm:spPr/>
      <dgm:t>
        <a:bodyPr/>
        <a:lstStyle/>
        <a:p>
          <a:endParaRPr lang="en-US"/>
        </a:p>
      </dgm:t>
    </dgm:pt>
    <dgm:pt modelId="{D969EA4D-F280-471C-B238-5862A95A2296}" type="sibTrans" cxnId="{F0DCC851-394D-49C1-887A-B3274AC4ECF4}">
      <dgm:prSet/>
      <dgm:spPr/>
      <dgm:t>
        <a:bodyPr/>
        <a:lstStyle/>
        <a:p>
          <a:endParaRPr lang="en-US"/>
        </a:p>
      </dgm:t>
    </dgm:pt>
    <dgm:pt modelId="{5038CB8D-D6CC-4BB9-92B8-CE9F43FFC70B}">
      <dgm:prSet phldrT="[Text]" custT="1"/>
      <dgm:spPr/>
      <dgm:t>
        <a:bodyPr/>
        <a:lstStyle/>
        <a:p>
          <a:r>
            <a:rPr lang="en-US" sz="1400" dirty="0"/>
            <a:t>Difficulties in making a </a:t>
          </a:r>
          <a:r>
            <a:rPr lang="en-US" sz="1400" b="1" dirty="0"/>
            <a:t>migration business case</a:t>
          </a:r>
          <a:endParaRPr lang="en-US" sz="1400" dirty="0"/>
        </a:p>
      </dgm:t>
    </dgm:pt>
    <dgm:pt modelId="{0745B3CD-1F16-48A9-9099-91B6AAE7BB31}" type="parTrans" cxnId="{CB79E6EF-B4B5-4182-BEFE-C2170ECAEE48}">
      <dgm:prSet/>
      <dgm:spPr/>
      <dgm:t>
        <a:bodyPr/>
        <a:lstStyle/>
        <a:p>
          <a:endParaRPr lang="en-US"/>
        </a:p>
      </dgm:t>
    </dgm:pt>
    <dgm:pt modelId="{1D0F6617-A8BB-41DB-AE93-0099D29B545C}" type="sibTrans" cxnId="{CB79E6EF-B4B5-4182-BEFE-C2170ECAEE48}">
      <dgm:prSet/>
      <dgm:spPr/>
      <dgm:t>
        <a:bodyPr/>
        <a:lstStyle/>
        <a:p>
          <a:endParaRPr lang="en-US"/>
        </a:p>
      </dgm:t>
    </dgm:pt>
    <dgm:pt modelId="{0EAC31AC-80A8-410B-B633-17FFFF81698B}">
      <dgm:prSet custT="1"/>
      <dgm:spPr/>
      <dgm:t>
        <a:bodyPr/>
        <a:lstStyle/>
        <a:p>
          <a:r>
            <a:rPr lang="en-US" sz="1400" dirty="0"/>
            <a:t>Lack of an </a:t>
          </a:r>
          <a:r>
            <a:rPr lang="en-US" sz="1400" b="1" dirty="0"/>
            <a:t>actionable scalable migration playbook</a:t>
          </a:r>
        </a:p>
      </dgm:t>
    </dgm:pt>
    <dgm:pt modelId="{26D9EC8F-1738-4163-A5EB-CC26E1153E89}" type="parTrans" cxnId="{0C71A4A2-88E7-4AFC-9EF7-14601B8AEE9C}">
      <dgm:prSet/>
      <dgm:spPr/>
      <dgm:t>
        <a:bodyPr/>
        <a:lstStyle/>
        <a:p>
          <a:endParaRPr lang="en-US"/>
        </a:p>
      </dgm:t>
    </dgm:pt>
    <dgm:pt modelId="{A69647CD-B8F4-4CAB-A914-63D2798D9E56}" type="sibTrans" cxnId="{0C71A4A2-88E7-4AFC-9EF7-14601B8AEE9C}">
      <dgm:prSet/>
      <dgm:spPr/>
      <dgm:t>
        <a:bodyPr/>
        <a:lstStyle/>
        <a:p>
          <a:endParaRPr lang="en-US"/>
        </a:p>
      </dgm:t>
    </dgm:pt>
    <dgm:pt modelId="{BCE6F12C-F02A-40FE-8335-1905DC97F6A8}">
      <dgm:prSet custT="1"/>
      <dgm:spPr/>
      <dgm:t>
        <a:bodyPr/>
        <a:lstStyle/>
        <a:p>
          <a:r>
            <a:rPr lang="en-US" sz="1400" dirty="0"/>
            <a:t>A </a:t>
          </a:r>
          <a:r>
            <a:rPr lang="en-US" sz="1400" b="1" dirty="0"/>
            <a:t>lack of skills </a:t>
          </a:r>
          <a:r>
            <a:rPr lang="en-US" sz="1400" dirty="0"/>
            <a:t>to operate workloads in the public cloud</a:t>
          </a:r>
        </a:p>
      </dgm:t>
    </dgm:pt>
    <dgm:pt modelId="{FC6D4DFF-B020-422B-93B1-2370A24AD1C2}" type="parTrans" cxnId="{BE39F42A-C06C-42C5-BDEC-FECE53B4CAF3}">
      <dgm:prSet/>
      <dgm:spPr/>
      <dgm:t>
        <a:bodyPr/>
        <a:lstStyle/>
        <a:p>
          <a:endParaRPr lang="en-US"/>
        </a:p>
      </dgm:t>
    </dgm:pt>
    <dgm:pt modelId="{4ABF84EB-ABE6-4D23-97C3-7BFC612B47E6}" type="sibTrans" cxnId="{BE39F42A-C06C-42C5-BDEC-FECE53B4CAF3}">
      <dgm:prSet/>
      <dgm:spPr/>
      <dgm:t>
        <a:bodyPr/>
        <a:lstStyle/>
        <a:p>
          <a:endParaRPr lang="en-US"/>
        </a:p>
      </dgm:t>
    </dgm:pt>
    <dgm:pt modelId="{30B298D0-E97F-4014-8EF1-2E238B2A7FE5}">
      <dgm:prSet custT="1"/>
      <dgm:spPr/>
      <dgm:t>
        <a:bodyPr/>
        <a:lstStyle/>
        <a:p>
          <a:r>
            <a:rPr lang="en-US" sz="1400" dirty="0"/>
            <a:t>Concerns around </a:t>
          </a:r>
          <a:r>
            <a:rPr lang="en-US" sz="1400" b="1" dirty="0"/>
            <a:t>data ownership and </a:t>
          </a:r>
          <a:r>
            <a:rPr lang="en-US" sz="1400" b="1" dirty="0" smtClean="0"/>
            <a:t>security </a:t>
          </a:r>
          <a:endParaRPr lang="en-US" sz="1400" b="1" dirty="0"/>
        </a:p>
      </dgm:t>
    </dgm:pt>
    <dgm:pt modelId="{6500579F-8421-413C-8092-AE2A32EF7F3B}" type="parTrans" cxnId="{F7060148-08F5-43AD-9F95-1F49E126400E}">
      <dgm:prSet/>
      <dgm:spPr/>
      <dgm:t>
        <a:bodyPr/>
        <a:lstStyle/>
        <a:p>
          <a:endParaRPr lang="en-US"/>
        </a:p>
      </dgm:t>
    </dgm:pt>
    <dgm:pt modelId="{5CEECE22-1A3B-4635-BA6F-058BB35FACC0}" type="sibTrans" cxnId="{F7060148-08F5-43AD-9F95-1F49E126400E}">
      <dgm:prSet/>
      <dgm:spPr/>
      <dgm:t>
        <a:bodyPr/>
        <a:lstStyle/>
        <a:p>
          <a:endParaRPr lang="en-US"/>
        </a:p>
      </dgm:t>
    </dgm:pt>
    <dgm:pt modelId="{8C7F9760-8247-43FF-948A-93A87F748E4A}">
      <dgm:prSet custT="1"/>
      <dgm:spPr/>
      <dgm:t>
        <a:bodyPr/>
        <a:lstStyle/>
        <a:p>
          <a:r>
            <a:rPr lang="en-US" sz="1400" dirty="0"/>
            <a:t>Not </a:t>
          </a:r>
          <a:r>
            <a:rPr lang="en-US" sz="1400" b="1" dirty="0"/>
            <a:t>fully understanding a FedRAMP </a:t>
          </a:r>
          <a:r>
            <a:rPr lang="en-US" sz="1400" dirty="0"/>
            <a:t>package </a:t>
          </a:r>
        </a:p>
      </dgm:t>
    </dgm:pt>
    <dgm:pt modelId="{3D01DE7F-1EE7-4721-B2CB-29842AC21C7E}" type="parTrans" cxnId="{5906D6ED-1425-4C1C-BC23-B8109179D5A3}">
      <dgm:prSet/>
      <dgm:spPr/>
      <dgm:t>
        <a:bodyPr/>
        <a:lstStyle/>
        <a:p>
          <a:endParaRPr lang="en-US"/>
        </a:p>
      </dgm:t>
    </dgm:pt>
    <dgm:pt modelId="{919CFBFA-1D8D-408B-B24E-158A8EE108DE}" type="sibTrans" cxnId="{5906D6ED-1425-4C1C-BC23-B8109179D5A3}">
      <dgm:prSet/>
      <dgm:spPr/>
      <dgm:t>
        <a:bodyPr/>
        <a:lstStyle/>
        <a:p>
          <a:endParaRPr lang="en-US"/>
        </a:p>
      </dgm:t>
    </dgm:pt>
    <dgm:pt modelId="{A13BA809-A17A-408E-A266-9FAB58831693}">
      <dgm:prSet custT="1"/>
      <dgm:spPr/>
      <dgm:t>
        <a:bodyPr/>
        <a:lstStyle/>
        <a:p>
          <a:r>
            <a:rPr lang="en-US" sz="1400" dirty="0" smtClean="0"/>
            <a:t>Modernizing </a:t>
          </a:r>
          <a:r>
            <a:rPr lang="en-US" sz="1400" b="1" dirty="0"/>
            <a:t>service management processes and tools</a:t>
          </a:r>
          <a:r>
            <a:rPr lang="en-US" sz="1400" dirty="0"/>
            <a:t> to manage the public cloud</a:t>
          </a:r>
        </a:p>
      </dgm:t>
    </dgm:pt>
    <dgm:pt modelId="{BE6CEEB8-A79D-4B6F-839F-4BBEE5ED5F52}" type="parTrans" cxnId="{2D409D4D-8E56-442F-B289-4E3EE50F22A6}">
      <dgm:prSet/>
      <dgm:spPr/>
      <dgm:t>
        <a:bodyPr/>
        <a:lstStyle/>
        <a:p>
          <a:endParaRPr lang="en-US"/>
        </a:p>
      </dgm:t>
    </dgm:pt>
    <dgm:pt modelId="{BA91DB2A-2533-4869-A069-EC98705A3620}" type="sibTrans" cxnId="{2D409D4D-8E56-442F-B289-4E3EE50F22A6}">
      <dgm:prSet/>
      <dgm:spPr/>
      <dgm:t>
        <a:bodyPr/>
        <a:lstStyle/>
        <a:p>
          <a:endParaRPr lang="en-US"/>
        </a:p>
      </dgm:t>
    </dgm:pt>
    <dgm:pt modelId="{BD0500F3-AEA7-4781-9160-495DB443AD78}">
      <dgm:prSet custT="1"/>
      <dgm:spPr/>
      <dgm:t>
        <a:bodyPr/>
        <a:lstStyle/>
        <a:p>
          <a:r>
            <a:rPr lang="en-US" sz="1400" dirty="0"/>
            <a:t>Paying for </a:t>
          </a:r>
          <a:r>
            <a:rPr lang="en-US" sz="1400" b="1" dirty="0"/>
            <a:t>two environments </a:t>
          </a:r>
          <a:r>
            <a:rPr lang="en-US" sz="1400" dirty="0"/>
            <a:t>simultaneously</a:t>
          </a:r>
        </a:p>
      </dgm:t>
    </dgm:pt>
    <dgm:pt modelId="{F05BED89-AE86-435C-AF7D-FBC683E1E605}" type="parTrans" cxnId="{FF4013ED-054D-41D1-AFE6-75438F74481B}">
      <dgm:prSet/>
      <dgm:spPr/>
      <dgm:t>
        <a:bodyPr/>
        <a:lstStyle/>
        <a:p>
          <a:endParaRPr lang="en-US"/>
        </a:p>
      </dgm:t>
    </dgm:pt>
    <dgm:pt modelId="{FDA3CF38-EB4B-4B17-9E98-28035724F69E}" type="sibTrans" cxnId="{FF4013ED-054D-41D1-AFE6-75438F74481B}">
      <dgm:prSet/>
      <dgm:spPr/>
      <dgm:t>
        <a:bodyPr/>
        <a:lstStyle/>
        <a:p>
          <a:endParaRPr lang="en-US"/>
        </a:p>
      </dgm:t>
    </dgm:pt>
    <dgm:pt modelId="{4DBD0FF3-BC5D-4B9A-A50D-0497827B68BD}">
      <dgm:prSet custT="1"/>
      <dgm:spPr/>
      <dgm:t>
        <a:bodyPr/>
        <a:lstStyle/>
        <a:p>
          <a:r>
            <a:rPr lang="en-US" sz="1400" b="1" dirty="0"/>
            <a:t>Inflexible </a:t>
          </a:r>
          <a:r>
            <a:rPr lang="en-US" sz="1400" dirty="0"/>
            <a:t>contracts </a:t>
          </a:r>
        </a:p>
      </dgm:t>
    </dgm:pt>
    <dgm:pt modelId="{551D912E-6EA1-4EE2-BE55-BF7291F1620F}" type="parTrans" cxnId="{3927530F-E630-45C3-A5DC-77729644424B}">
      <dgm:prSet/>
      <dgm:spPr/>
      <dgm:t>
        <a:bodyPr/>
        <a:lstStyle/>
        <a:p>
          <a:endParaRPr lang="en-US"/>
        </a:p>
      </dgm:t>
    </dgm:pt>
    <dgm:pt modelId="{D13DC15B-07E9-4181-B905-0F07A0A37B71}" type="sibTrans" cxnId="{3927530F-E630-45C3-A5DC-77729644424B}">
      <dgm:prSet/>
      <dgm:spPr/>
      <dgm:t>
        <a:bodyPr/>
        <a:lstStyle/>
        <a:p>
          <a:endParaRPr lang="en-US"/>
        </a:p>
      </dgm:t>
    </dgm:pt>
    <dgm:pt modelId="{061A5FE1-52A7-4761-918A-92616D717DF1}">
      <dgm:prSet custT="1"/>
      <dgm:spPr/>
      <dgm:t>
        <a:bodyPr/>
        <a:lstStyle/>
        <a:p>
          <a:r>
            <a:rPr lang="en-US" sz="1400" dirty="0"/>
            <a:t>Providing a </a:t>
          </a:r>
          <a:r>
            <a:rPr lang="en-US" sz="1400" b="1" dirty="0"/>
            <a:t>transparent invoice </a:t>
          </a:r>
          <a:r>
            <a:rPr lang="en-US" sz="1400" dirty="0"/>
            <a:t>for cloud services that tie back to </a:t>
          </a:r>
          <a:r>
            <a:rPr lang="en-US" sz="1400" b="1" dirty="0"/>
            <a:t>CLINS</a:t>
          </a:r>
          <a:endParaRPr lang="en-US" sz="1400" dirty="0"/>
        </a:p>
      </dgm:t>
    </dgm:pt>
    <dgm:pt modelId="{18030EAA-6C75-41A8-96FB-D41D04266A21}" type="parTrans" cxnId="{BB132612-0AB5-4D2E-A9BA-D13BEBCE03EE}">
      <dgm:prSet/>
      <dgm:spPr/>
      <dgm:t>
        <a:bodyPr/>
        <a:lstStyle/>
        <a:p>
          <a:endParaRPr lang="en-US"/>
        </a:p>
      </dgm:t>
    </dgm:pt>
    <dgm:pt modelId="{38C22076-A0EE-4A92-9F1C-20406488EB2A}" type="sibTrans" cxnId="{BB132612-0AB5-4D2E-A9BA-D13BEBCE03EE}">
      <dgm:prSet/>
      <dgm:spPr/>
      <dgm:t>
        <a:bodyPr/>
        <a:lstStyle/>
        <a:p>
          <a:endParaRPr lang="en-US"/>
        </a:p>
      </dgm:t>
    </dgm:pt>
    <dgm:pt modelId="{34131859-1F39-470F-8D37-E92B07366E7D}" type="pres">
      <dgm:prSet presAssocID="{41901D45-6836-4FC2-A49C-C63C4D943DD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5BE744-7A85-4D9F-90DF-CA340982E922}" type="pres">
      <dgm:prSet presAssocID="{385C8065-1B23-4CDB-AADC-769944D6F87D}" presName="parentText" presStyleLbl="node1" presStyleIdx="0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BD228B-F32A-49EF-B068-39A56125E0B4}" type="pres">
      <dgm:prSet presAssocID="{D969EA4D-F280-471C-B238-5862A95A2296}" presName="spacer" presStyleCnt="0"/>
      <dgm:spPr/>
    </dgm:pt>
    <dgm:pt modelId="{19C7225E-3CF0-4121-A7B0-022C3040E22D}" type="pres">
      <dgm:prSet presAssocID="{0EAC31AC-80A8-410B-B633-17FFFF81698B}" presName="parentText" presStyleLbl="node1" presStyleIdx="1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1F96ED-9B24-4CAA-87D9-6137140AC463}" type="pres">
      <dgm:prSet presAssocID="{A69647CD-B8F4-4CAB-A914-63D2798D9E56}" presName="spacer" presStyleCnt="0"/>
      <dgm:spPr/>
    </dgm:pt>
    <dgm:pt modelId="{9731EB28-B4FA-4A9D-ABAA-4E594481AD88}" type="pres">
      <dgm:prSet presAssocID="{BCE6F12C-F02A-40FE-8335-1905DC97F6A8}" presName="parentText" presStyleLbl="node1" presStyleIdx="2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55B6AD-B580-4D8D-A476-66DB1F66E8C9}" type="pres">
      <dgm:prSet presAssocID="{4ABF84EB-ABE6-4D23-97C3-7BFC612B47E6}" presName="spacer" presStyleCnt="0"/>
      <dgm:spPr/>
    </dgm:pt>
    <dgm:pt modelId="{F5643C9A-DC2A-446E-AF76-3751E75BB50B}" type="pres">
      <dgm:prSet presAssocID="{30B298D0-E97F-4014-8EF1-2E238B2A7FE5}" presName="parentText" presStyleLbl="node1" presStyleIdx="3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0BCB39-6A1D-43A9-8590-FB33A628137F}" type="pres">
      <dgm:prSet presAssocID="{5CEECE22-1A3B-4635-BA6F-058BB35FACC0}" presName="spacer" presStyleCnt="0"/>
      <dgm:spPr/>
    </dgm:pt>
    <dgm:pt modelId="{83D1A558-6066-40A7-8A7E-A1425C0035FF}" type="pres">
      <dgm:prSet presAssocID="{8C7F9760-8247-43FF-948A-93A87F748E4A}" presName="parentText" presStyleLbl="node1" presStyleIdx="4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D2B6CE-461E-4D99-BAB2-EE751792477C}" type="pres">
      <dgm:prSet presAssocID="{919CFBFA-1D8D-408B-B24E-158A8EE108DE}" presName="spacer" presStyleCnt="0"/>
      <dgm:spPr/>
    </dgm:pt>
    <dgm:pt modelId="{66E51488-AEB8-4DE3-B470-DEEA4388A9D0}" type="pres">
      <dgm:prSet presAssocID="{5038CB8D-D6CC-4BB9-92B8-CE9F43FFC70B}" presName="parentText" presStyleLbl="node1" presStyleIdx="5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ACC8D8-D77C-4918-8E63-948895A1B0F5}" type="pres">
      <dgm:prSet presAssocID="{1D0F6617-A8BB-41DB-AE93-0099D29B545C}" presName="spacer" presStyleCnt="0"/>
      <dgm:spPr/>
    </dgm:pt>
    <dgm:pt modelId="{529F9339-A40C-4737-9214-20EB58FDAB14}" type="pres">
      <dgm:prSet presAssocID="{A13BA809-A17A-408E-A266-9FAB58831693}" presName="parentText" presStyleLbl="node1" presStyleIdx="6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0ABCC4-5DA5-4E9D-8DC1-C87EFCE961EE}" type="pres">
      <dgm:prSet presAssocID="{BA91DB2A-2533-4869-A069-EC98705A3620}" presName="spacer" presStyleCnt="0"/>
      <dgm:spPr/>
    </dgm:pt>
    <dgm:pt modelId="{F7F2B7FA-F9A9-4F43-8C07-AFA18846837D}" type="pres">
      <dgm:prSet presAssocID="{BD0500F3-AEA7-4781-9160-495DB443AD78}" presName="parentText" presStyleLbl="node1" presStyleIdx="7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2E2515-A00E-4EFF-BB40-60093CACE54C}" type="pres">
      <dgm:prSet presAssocID="{FDA3CF38-EB4B-4B17-9E98-28035724F69E}" presName="spacer" presStyleCnt="0"/>
      <dgm:spPr/>
    </dgm:pt>
    <dgm:pt modelId="{7207CFC3-A09A-4221-A1DD-D6400EBA0899}" type="pres">
      <dgm:prSet presAssocID="{4DBD0FF3-BC5D-4B9A-A50D-0497827B68BD}" presName="parentText" presStyleLbl="node1" presStyleIdx="8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28B8F5-A33F-48BD-95CF-89F752ECFC98}" type="pres">
      <dgm:prSet presAssocID="{D13DC15B-07E9-4181-B905-0F07A0A37B71}" presName="spacer" presStyleCnt="0"/>
      <dgm:spPr/>
    </dgm:pt>
    <dgm:pt modelId="{8C0A0F4C-B78C-411E-B829-64E4A813163B}" type="pres">
      <dgm:prSet presAssocID="{061A5FE1-52A7-4761-918A-92616D717DF1}" presName="parentText" presStyleLbl="node1" presStyleIdx="9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06DA0B-9B6D-4E28-8F1D-CEA44EB5B9AB}" type="presOf" srcId="{30B298D0-E97F-4014-8EF1-2E238B2A7FE5}" destId="{F5643C9A-DC2A-446E-AF76-3751E75BB50B}" srcOrd="0" destOrd="0" presId="urn:microsoft.com/office/officeart/2005/8/layout/vList2"/>
    <dgm:cxn modelId="{2D409D4D-8E56-442F-B289-4E3EE50F22A6}" srcId="{41901D45-6836-4FC2-A49C-C63C4D943DDA}" destId="{A13BA809-A17A-408E-A266-9FAB58831693}" srcOrd="6" destOrd="0" parTransId="{BE6CEEB8-A79D-4B6F-839F-4BBEE5ED5F52}" sibTransId="{BA91DB2A-2533-4869-A069-EC98705A3620}"/>
    <dgm:cxn modelId="{FF4013ED-054D-41D1-AFE6-75438F74481B}" srcId="{41901D45-6836-4FC2-A49C-C63C4D943DDA}" destId="{BD0500F3-AEA7-4781-9160-495DB443AD78}" srcOrd="7" destOrd="0" parTransId="{F05BED89-AE86-435C-AF7D-FBC683E1E605}" sibTransId="{FDA3CF38-EB4B-4B17-9E98-28035724F69E}"/>
    <dgm:cxn modelId="{E82CAB8B-3DE8-4C68-88F4-352FE9D877E4}" type="presOf" srcId="{4DBD0FF3-BC5D-4B9A-A50D-0497827B68BD}" destId="{7207CFC3-A09A-4221-A1DD-D6400EBA0899}" srcOrd="0" destOrd="0" presId="urn:microsoft.com/office/officeart/2005/8/layout/vList2"/>
    <dgm:cxn modelId="{F7060148-08F5-43AD-9F95-1F49E126400E}" srcId="{41901D45-6836-4FC2-A49C-C63C4D943DDA}" destId="{30B298D0-E97F-4014-8EF1-2E238B2A7FE5}" srcOrd="3" destOrd="0" parTransId="{6500579F-8421-413C-8092-AE2A32EF7F3B}" sibTransId="{5CEECE22-1A3B-4635-BA6F-058BB35FACC0}"/>
    <dgm:cxn modelId="{62CF339D-1B00-4332-9E7C-95AC56A09D68}" type="presOf" srcId="{A13BA809-A17A-408E-A266-9FAB58831693}" destId="{529F9339-A40C-4737-9214-20EB58FDAB14}" srcOrd="0" destOrd="0" presId="urn:microsoft.com/office/officeart/2005/8/layout/vList2"/>
    <dgm:cxn modelId="{C389A6C6-C340-46E1-AE74-2D9F51BD455C}" type="presOf" srcId="{0EAC31AC-80A8-410B-B633-17FFFF81698B}" destId="{19C7225E-3CF0-4121-A7B0-022C3040E22D}" srcOrd="0" destOrd="0" presId="urn:microsoft.com/office/officeart/2005/8/layout/vList2"/>
    <dgm:cxn modelId="{CB79E6EF-B4B5-4182-BEFE-C2170ECAEE48}" srcId="{41901D45-6836-4FC2-A49C-C63C4D943DDA}" destId="{5038CB8D-D6CC-4BB9-92B8-CE9F43FFC70B}" srcOrd="5" destOrd="0" parTransId="{0745B3CD-1F16-48A9-9099-91B6AAE7BB31}" sibTransId="{1D0F6617-A8BB-41DB-AE93-0099D29B545C}"/>
    <dgm:cxn modelId="{F0DCC851-394D-49C1-887A-B3274AC4ECF4}" srcId="{41901D45-6836-4FC2-A49C-C63C4D943DDA}" destId="{385C8065-1B23-4CDB-AADC-769944D6F87D}" srcOrd="0" destOrd="0" parTransId="{6C4CF9CA-CA66-48CE-BE0E-F4D2055BB2E6}" sibTransId="{D969EA4D-F280-471C-B238-5862A95A2296}"/>
    <dgm:cxn modelId="{0C71A4A2-88E7-4AFC-9EF7-14601B8AEE9C}" srcId="{41901D45-6836-4FC2-A49C-C63C4D943DDA}" destId="{0EAC31AC-80A8-410B-B633-17FFFF81698B}" srcOrd="1" destOrd="0" parTransId="{26D9EC8F-1738-4163-A5EB-CC26E1153E89}" sibTransId="{A69647CD-B8F4-4CAB-A914-63D2798D9E56}"/>
    <dgm:cxn modelId="{3927530F-E630-45C3-A5DC-77729644424B}" srcId="{41901D45-6836-4FC2-A49C-C63C4D943DDA}" destId="{4DBD0FF3-BC5D-4B9A-A50D-0497827B68BD}" srcOrd="8" destOrd="0" parTransId="{551D912E-6EA1-4EE2-BE55-BF7291F1620F}" sibTransId="{D13DC15B-07E9-4181-B905-0F07A0A37B71}"/>
    <dgm:cxn modelId="{5906D6ED-1425-4C1C-BC23-B8109179D5A3}" srcId="{41901D45-6836-4FC2-A49C-C63C4D943DDA}" destId="{8C7F9760-8247-43FF-948A-93A87F748E4A}" srcOrd="4" destOrd="0" parTransId="{3D01DE7F-1EE7-4721-B2CB-29842AC21C7E}" sibTransId="{919CFBFA-1D8D-408B-B24E-158A8EE108DE}"/>
    <dgm:cxn modelId="{BE39F42A-C06C-42C5-BDEC-FECE53B4CAF3}" srcId="{41901D45-6836-4FC2-A49C-C63C4D943DDA}" destId="{BCE6F12C-F02A-40FE-8335-1905DC97F6A8}" srcOrd="2" destOrd="0" parTransId="{FC6D4DFF-B020-422B-93B1-2370A24AD1C2}" sibTransId="{4ABF84EB-ABE6-4D23-97C3-7BFC612B47E6}"/>
    <dgm:cxn modelId="{656DCEFA-F019-45B5-A7F6-D40A4F30ED4A}" type="presOf" srcId="{061A5FE1-52A7-4761-918A-92616D717DF1}" destId="{8C0A0F4C-B78C-411E-B829-64E4A813163B}" srcOrd="0" destOrd="0" presId="urn:microsoft.com/office/officeart/2005/8/layout/vList2"/>
    <dgm:cxn modelId="{2937C206-DE01-42FE-BB18-91FA9EF3A5EC}" type="presOf" srcId="{8C7F9760-8247-43FF-948A-93A87F748E4A}" destId="{83D1A558-6066-40A7-8A7E-A1425C0035FF}" srcOrd="0" destOrd="0" presId="urn:microsoft.com/office/officeart/2005/8/layout/vList2"/>
    <dgm:cxn modelId="{BB132612-0AB5-4D2E-A9BA-D13BEBCE03EE}" srcId="{41901D45-6836-4FC2-A49C-C63C4D943DDA}" destId="{061A5FE1-52A7-4761-918A-92616D717DF1}" srcOrd="9" destOrd="0" parTransId="{18030EAA-6C75-41A8-96FB-D41D04266A21}" sibTransId="{38C22076-A0EE-4A92-9F1C-20406488EB2A}"/>
    <dgm:cxn modelId="{D92E6CFB-DF33-4DA9-8C1F-C498ABDC1870}" type="presOf" srcId="{41901D45-6836-4FC2-A49C-C63C4D943DDA}" destId="{34131859-1F39-470F-8D37-E92B07366E7D}" srcOrd="0" destOrd="0" presId="urn:microsoft.com/office/officeart/2005/8/layout/vList2"/>
    <dgm:cxn modelId="{B81E1738-7320-400A-8794-2158408109C0}" type="presOf" srcId="{5038CB8D-D6CC-4BB9-92B8-CE9F43FFC70B}" destId="{66E51488-AEB8-4DE3-B470-DEEA4388A9D0}" srcOrd="0" destOrd="0" presId="urn:microsoft.com/office/officeart/2005/8/layout/vList2"/>
    <dgm:cxn modelId="{E02866ED-394E-4A74-8305-F4C8450E27CD}" type="presOf" srcId="{385C8065-1B23-4CDB-AADC-769944D6F87D}" destId="{EC5BE744-7A85-4D9F-90DF-CA340982E922}" srcOrd="0" destOrd="0" presId="urn:microsoft.com/office/officeart/2005/8/layout/vList2"/>
    <dgm:cxn modelId="{D2612113-840D-45A8-828D-0410EBC31273}" type="presOf" srcId="{BCE6F12C-F02A-40FE-8335-1905DC97F6A8}" destId="{9731EB28-B4FA-4A9D-ABAA-4E594481AD88}" srcOrd="0" destOrd="0" presId="urn:microsoft.com/office/officeart/2005/8/layout/vList2"/>
    <dgm:cxn modelId="{F0003328-B2C2-4BC7-88B6-91CEE6F0DAEA}" type="presOf" srcId="{BD0500F3-AEA7-4781-9160-495DB443AD78}" destId="{F7F2B7FA-F9A9-4F43-8C07-AFA18846837D}" srcOrd="0" destOrd="0" presId="urn:microsoft.com/office/officeart/2005/8/layout/vList2"/>
    <dgm:cxn modelId="{D3B9D81D-BA04-4E8B-99CE-7279C6184BAE}" type="presParOf" srcId="{34131859-1F39-470F-8D37-E92B07366E7D}" destId="{EC5BE744-7A85-4D9F-90DF-CA340982E922}" srcOrd="0" destOrd="0" presId="urn:microsoft.com/office/officeart/2005/8/layout/vList2"/>
    <dgm:cxn modelId="{A5C8F24B-D717-4A84-84AF-34053F9A148F}" type="presParOf" srcId="{34131859-1F39-470F-8D37-E92B07366E7D}" destId="{50BD228B-F32A-49EF-B068-39A56125E0B4}" srcOrd="1" destOrd="0" presId="urn:microsoft.com/office/officeart/2005/8/layout/vList2"/>
    <dgm:cxn modelId="{60E48655-75DA-4547-A3F3-63EB185C160D}" type="presParOf" srcId="{34131859-1F39-470F-8D37-E92B07366E7D}" destId="{19C7225E-3CF0-4121-A7B0-022C3040E22D}" srcOrd="2" destOrd="0" presId="urn:microsoft.com/office/officeart/2005/8/layout/vList2"/>
    <dgm:cxn modelId="{FA15E8D7-B858-462C-9774-2AD67A295DBA}" type="presParOf" srcId="{34131859-1F39-470F-8D37-E92B07366E7D}" destId="{011F96ED-9B24-4CAA-87D9-6137140AC463}" srcOrd="3" destOrd="0" presId="urn:microsoft.com/office/officeart/2005/8/layout/vList2"/>
    <dgm:cxn modelId="{8F6779D9-1E6E-43C9-BECF-CA137F012E64}" type="presParOf" srcId="{34131859-1F39-470F-8D37-E92B07366E7D}" destId="{9731EB28-B4FA-4A9D-ABAA-4E594481AD88}" srcOrd="4" destOrd="0" presId="urn:microsoft.com/office/officeart/2005/8/layout/vList2"/>
    <dgm:cxn modelId="{BF4022E0-AB92-4042-8BEC-891E5843B0B9}" type="presParOf" srcId="{34131859-1F39-470F-8D37-E92B07366E7D}" destId="{5B55B6AD-B580-4D8D-A476-66DB1F66E8C9}" srcOrd="5" destOrd="0" presId="urn:microsoft.com/office/officeart/2005/8/layout/vList2"/>
    <dgm:cxn modelId="{C5344D61-55CF-406C-9A6A-55E46246C83F}" type="presParOf" srcId="{34131859-1F39-470F-8D37-E92B07366E7D}" destId="{F5643C9A-DC2A-446E-AF76-3751E75BB50B}" srcOrd="6" destOrd="0" presId="urn:microsoft.com/office/officeart/2005/8/layout/vList2"/>
    <dgm:cxn modelId="{36F8D755-5193-4F70-A432-44FDDF35F771}" type="presParOf" srcId="{34131859-1F39-470F-8D37-E92B07366E7D}" destId="{490BCB39-6A1D-43A9-8590-FB33A628137F}" srcOrd="7" destOrd="0" presId="urn:microsoft.com/office/officeart/2005/8/layout/vList2"/>
    <dgm:cxn modelId="{4C55BC52-321D-46AE-90FE-F8F30CFE4429}" type="presParOf" srcId="{34131859-1F39-470F-8D37-E92B07366E7D}" destId="{83D1A558-6066-40A7-8A7E-A1425C0035FF}" srcOrd="8" destOrd="0" presId="urn:microsoft.com/office/officeart/2005/8/layout/vList2"/>
    <dgm:cxn modelId="{53715FFF-1C8A-4430-BDA9-357944390EFB}" type="presParOf" srcId="{34131859-1F39-470F-8D37-E92B07366E7D}" destId="{3DD2B6CE-461E-4D99-BAB2-EE751792477C}" srcOrd="9" destOrd="0" presId="urn:microsoft.com/office/officeart/2005/8/layout/vList2"/>
    <dgm:cxn modelId="{DA8D1F4D-68F1-40A4-88ED-EF4BA10DEF97}" type="presParOf" srcId="{34131859-1F39-470F-8D37-E92B07366E7D}" destId="{66E51488-AEB8-4DE3-B470-DEEA4388A9D0}" srcOrd="10" destOrd="0" presId="urn:microsoft.com/office/officeart/2005/8/layout/vList2"/>
    <dgm:cxn modelId="{8611E3EE-DCC6-4982-A7B1-EECAA918DE21}" type="presParOf" srcId="{34131859-1F39-470F-8D37-E92B07366E7D}" destId="{8AACC8D8-D77C-4918-8E63-948895A1B0F5}" srcOrd="11" destOrd="0" presId="urn:microsoft.com/office/officeart/2005/8/layout/vList2"/>
    <dgm:cxn modelId="{0516B3FB-E28C-4915-B198-782353BB3371}" type="presParOf" srcId="{34131859-1F39-470F-8D37-E92B07366E7D}" destId="{529F9339-A40C-4737-9214-20EB58FDAB14}" srcOrd="12" destOrd="0" presId="urn:microsoft.com/office/officeart/2005/8/layout/vList2"/>
    <dgm:cxn modelId="{9AD658B8-12CB-42D5-8594-C1E9A329CEEF}" type="presParOf" srcId="{34131859-1F39-470F-8D37-E92B07366E7D}" destId="{3E0ABCC4-5DA5-4E9D-8DC1-C87EFCE961EE}" srcOrd="13" destOrd="0" presId="urn:microsoft.com/office/officeart/2005/8/layout/vList2"/>
    <dgm:cxn modelId="{330E1CEE-7FA1-43F2-9074-C8025BF2F766}" type="presParOf" srcId="{34131859-1F39-470F-8D37-E92B07366E7D}" destId="{F7F2B7FA-F9A9-4F43-8C07-AFA18846837D}" srcOrd="14" destOrd="0" presId="urn:microsoft.com/office/officeart/2005/8/layout/vList2"/>
    <dgm:cxn modelId="{05AC6C7E-D564-43B7-806F-46A410EFD8B6}" type="presParOf" srcId="{34131859-1F39-470F-8D37-E92B07366E7D}" destId="{172E2515-A00E-4EFF-BB40-60093CACE54C}" srcOrd="15" destOrd="0" presId="urn:microsoft.com/office/officeart/2005/8/layout/vList2"/>
    <dgm:cxn modelId="{CCE897A5-C034-46F9-A52A-9EFD895342A5}" type="presParOf" srcId="{34131859-1F39-470F-8D37-E92B07366E7D}" destId="{7207CFC3-A09A-4221-A1DD-D6400EBA0899}" srcOrd="16" destOrd="0" presId="urn:microsoft.com/office/officeart/2005/8/layout/vList2"/>
    <dgm:cxn modelId="{BB32BCE7-2B13-4123-AECB-17F2327042BE}" type="presParOf" srcId="{34131859-1F39-470F-8D37-E92B07366E7D}" destId="{1B28B8F5-A33F-48BD-95CF-89F752ECFC98}" srcOrd="17" destOrd="0" presId="urn:microsoft.com/office/officeart/2005/8/layout/vList2"/>
    <dgm:cxn modelId="{6B221437-FCCC-4E43-AAB5-940AB175626C}" type="presParOf" srcId="{34131859-1F39-470F-8D37-E92B07366E7D}" destId="{8C0A0F4C-B78C-411E-B829-64E4A813163B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BE744-7A85-4D9F-90DF-CA340982E922}">
      <dsp:nvSpPr>
        <dsp:cNvPr id="0" name=""/>
        <dsp:cNvSpPr/>
      </dsp:nvSpPr>
      <dsp:spPr>
        <a:xfrm>
          <a:off x="0" y="42016"/>
          <a:ext cx="7282343" cy="3281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Lack of understanding of the public cloud “</a:t>
          </a:r>
          <a:r>
            <a:rPr lang="en-US" sz="1400" b="1" kern="1200" dirty="0"/>
            <a:t>shared responsibility</a:t>
          </a:r>
          <a:r>
            <a:rPr lang="en-US" sz="1400" kern="1200" dirty="0"/>
            <a:t>” model</a:t>
          </a:r>
        </a:p>
      </dsp:txBody>
      <dsp:txXfrm>
        <a:off x="16021" y="58037"/>
        <a:ext cx="7250301" cy="296143"/>
      </dsp:txXfrm>
    </dsp:sp>
    <dsp:sp modelId="{19C7225E-3CF0-4121-A7B0-022C3040E22D}">
      <dsp:nvSpPr>
        <dsp:cNvPr id="0" name=""/>
        <dsp:cNvSpPr/>
      </dsp:nvSpPr>
      <dsp:spPr>
        <a:xfrm>
          <a:off x="0" y="419161"/>
          <a:ext cx="7282343" cy="3281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Lack of an </a:t>
          </a:r>
          <a:r>
            <a:rPr lang="en-US" sz="1400" b="1" kern="1200" dirty="0"/>
            <a:t>actionable scalable migration playbook</a:t>
          </a:r>
        </a:p>
      </dsp:txBody>
      <dsp:txXfrm>
        <a:off x="16021" y="435182"/>
        <a:ext cx="7250301" cy="296143"/>
      </dsp:txXfrm>
    </dsp:sp>
    <dsp:sp modelId="{9731EB28-B4FA-4A9D-ABAA-4E594481AD88}">
      <dsp:nvSpPr>
        <dsp:cNvPr id="0" name=""/>
        <dsp:cNvSpPr/>
      </dsp:nvSpPr>
      <dsp:spPr>
        <a:xfrm>
          <a:off x="0" y="796306"/>
          <a:ext cx="7282343" cy="3281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 </a:t>
          </a:r>
          <a:r>
            <a:rPr lang="en-US" sz="1400" b="1" kern="1200" dirty="0"/>
            <a:t>lack of skills </a:t>
          </a:r>
          <a:r>
            <a:rPr lang="en-US" sz="1400" kern="1200" dirty="0"/>
            <a:t>to operate workloads in the public cloud</a:t>
          </a:r>
        </a:p>
      </dsp:txBody>
      <dsp:txXfrm>
        <a:off x="16021" y="812327"/>
        <a:ext cx="7250301" cy="296143"/>
      </dsp:txXfrm>
    </dsp:sp>
    <dsp:sp modelId="{F5643C9A-DC2A-446E-AF76-3751E75BB50B}">
      <dsp:nvSpPr>
        <dsp:cNvPr id="0" name=""/>
        <dsp:cNvSpPr/>
      </dsp:nvSpPr>
      <dsp:spPr>
        <a:xfrm>
          <a:off x="0" y="1173451"/>
          <a:ext cx="7282343" cy="3281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Concerns around </a:t>
          </a:r>
          <a:r>
            <a:rPr lang="en-US" sz="1400" b="1" kern="1200" dirty="0"/>
            <a:t>data ownership and </a:t>
          </a:r>
          <a:r>
            <a:rPr lang="en-US" sz="1400" b="1" kern="1200" dirty="0" smtClean="0"/>
            <a:t>security </a:t>
          </a:r>
          <a:endParaRPr lang="en-US" sz="1400" b="1" kern="1200" dirty="0"/>
        </a:p>
      </dsp:txBody>
      <dsp:txXfrm>
        <a:off x="16021" y="1189472"/>
        <a:ext cx="7250301" cy="296143"/>
      </dsp:txXfrm>
    </dsp:sp>
    <dsp:sp modelId="{83D1A558-6066-40A7-8A7E-A1425C0035FF}">
      <dsp:nvSpPr>
        <dsp:cNvPr id="0" name=""/>
        <dsp:cNvSpPr/>
      </dsp:nvSpPr>
      <dsp:spPr>
        <a:xfrm>
          <a:off x="0" y="1550596"/>
          <a:ext cx="7282343" cy="3281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Not </a:t>
          </a:r>
          <a:r>
            <a:rPr lang="en-US" sz="1400" b="1" kern="1200" dirty="0"/>
            <a:t>fully understanding a FedRAMP </a:t>
          </a:r>
          <a:r>
            <a:rPr lang="en-US" sz="1400" kern="1200" dirty="0"/>
            <a:t>package </a:t>
          </a:r>
        </a:p>
      </dsp:txBody>
      <dsp:txXfrm>
        <a:off x="16021" y="1566617"/>
        <a:ext cx="7250301" cy="296143"/>
      </dsp:txXfrm>
    </dsp:sp>
    <dsp:sp modelId="{66E51488-AEB8-4DE3-B470-DEEA4388A9D0}">
      <dsp:nvSpPr>
        <dsp:cNvPr id="0" name=""/>
        <dsp:cNvSpPr/>
      </dsp:nvSpPr>
      <dsp:spPr>
        <a:xfrm>
          <a:off x="0" y="1927741"/>
          <a:ext cx="7282343" cy="3281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Difficulties in making a </a:t>
          </a:r>
          <a:r>
            <a:rPr lang="en-US" sz="1400" b="1" kern="1200" dirty="0"/>
            <a:t>migration business case</a:t>
          </a:r>
          <a:endParaRPr lang="en-US" sz="1400" kern="1200" dirty="0"/>
        </a:p>
      </dsp:txBody>
      <dsp:txXfrm>
        <a:off x="16021" y="1943762"/>
        <a:ext cx="7250301" cy="296143"/>
      </dsp:txXfrm>
    </dsp:sp>
    <dsp:sp modelId="{529F9339-A40C-4737-9214-20EB58FDAB14}">
      <dsp:nvSpPr>
        <dsp:cNvPr id="0" name=""/>
        <dsp:cNvSpPr/>
      </dsp:nvSpPr>
      <dsp:spPr>
        <a:xfrm>
          <a:off x="0" y="2304886"/>
          <a:ext cx="7282343" cy="3281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Modernizing </a:t>
          </a:r>
          <a:r>
            <a:rPr lang="en-US" sz="1400" b="1" kern="1200" dirty="0"/>
            <a:t>service management processes and tools</a:t>
          </a:r>
          <a:r>
            <a:rPr lang="en-US" sz="1400" kern="1200" dirty="0"/>
            <a:t> to manage the public cloud</a:t>
          </a:r>
        </a:p>
      </dsp:txBody>
      <dsp:txXfrm>
        <a:off x="16021" y="2320907"/>
        <a:ext cx="7250301" cy="296143"/>
      </dsp:txXfrm>
    </dsp:sp>
    <dsp:sp modelId="{F7F2B7FA-F9A9-4F43-8C07-AFA18846837D}">
      <dsp:nvSpPr>
        <dsp:cNvPr id="0" name=""/>
        <dsp:cNvSpPr/>
      </dsp:nvSpPr>
      <dsp:spPr>
        <a:xfrm>
          <a:off x="0" y="2682031"/>
          <a:ext cx="7282343" cy="3281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Paying for </a:t>
          </a:r>
          <a:r>
            <a:rPr lang="en-US" sz="1400" b="1" kern="1200" dirty="0"/>
            <a:t>two environments </a:t>
          </a:r>
          <a:r>
            <a:rPr lang="en-US" sz="1400" kern="1200" dirty="0"/>
            <a:t>simultaneously</a:t>
          </a:r>
        </a:p>
      </dsp:txBody>
      <dsp:txXfrm>
        <a:off x="16021" y="2698052"/>
        <a:ext cx="7250301" cy="296143"/>
      </dsp:txXfrm>
    </dsp:sp>
    <dsp:sp modelId="{7207CFC3-A09A-4221-A1DD-D6400EBA0899}">
      <dsp:nvSpPr>
        <dsp:cNvPr id="0" name=""/>
        <dsp:cNvSpPr/>
      </dsp:nvSpPr>
      <dsp:spPr>
        <a:xfrm>
          <a:off x="0" y="3059176"/>
          <a:ext cx="7282343" cy="3281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/>
            <a:t>Inflexible </a:t>
          </a:r>
          <a:r>
            <a:rPr lang="en-US" sz="1400" kern="1200" dirty="0"/>
            <a:t>contracts </a:t>
          </a:r>
        </a:p>
      </dsp:txBody>
      <dsp:txXfrm>
        <a:off x="16021" y="3075197"/>
        <a:ext cx="7250301" cy="296143"/>
      </dsp:txXfrm>
    </dsp:sp>
    <dsp:sp modelId="{8C0A0F4C-B78C-411E-B829-64E4A813163B}">
      <dsp:nvSpPr>
        <dsp:cNvPr id="0" name=""/>
        <dsp:cNvSpPr/>
      </dsp:nvSpPr>
      <dsp:spPr>
        <a:xfrm>
          <a:off x="0" y="3436321"/>
          <a:ext cx="7282343" cy="3281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Providing a </a:t>
          </a:r>
          <a:r>
            <a:rPr lang="en-US" sz="1400" b="1" kern="1200" dirty="0"/>
            <a:t>transparent invoice </a:t>
          </a:r>
          <a:r>
            <a:rPr lang="en-US" sz="1400" kern="1200" dirty="0"/>
            <a:t>for cloud services that tie back to </a:t>
          </a:r>
          <a:r>
            <a:rPr lang="en-US" sz="1400" b="1" kern="1200" dirty="0"/>
            <a:t>CLINS</a:t>
          </a:r>
          <a:endParaRPr lang="en-US" sz="1400" kern="1200" dirty="0"/>
        </a:p>
      </dsp:txBody>
      <dsp:txXfrm>
        <a:off x="16021" y="3452342"/>
        <a:ext cx="7250301" cy="2961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AU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fld id="{21182114-0723-483B-B0DF-F02257D5B71C}" type="datetimeFigureOut">
              <a:rPr lang="en-AU" smtClean="0">
                <a:latin typeface="Arial" charset="0"/>
              </a:rPr>
              <a:t>18/07/2018</a:t>
            </a:fld>
            <a:endParaRPr lang="en-AU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AU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r">
              <a:defRPr sz="1200"/>
            </a:lvl1pPr>
          </a:lstStyle>
          <a:p>
            <a:fld id="{CCD7C953-0308-481A-BFB6-EB2621A3B00E}" type="slidenum">
              <a:rPr lang="en-AU" smtClean="0">
                <a:latin typeface="Arial" charset="0"/>
              </a:rPr>
              <a:t>‹#›</a:t>
            </a:fld>
            <a:endParaRPr lang="en-AU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2984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7A6A88EB-A7E8-4D69-B7BE-E7076A0665D5}" type="datetimeFigureOut">
              <a:rPr lang="en-AU" smtClean="0"/>
              <a:pPr/>
              <a:t>18/07/2018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5" tIns="46588" rIns="93175" bIns="46588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5" tIns="46588" rIns="93175" bIns="46588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64D66A81-A51D-4D29-A7CD-0A3102253FC4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20485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342900" algn="l" defTabSz="685800" rtl="0" eaLnBrk="1" latinLnBrk="0" hangingPunct="1">
      <a:defRPr sz="9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685800" algn="l" defTabSz="685800" rtl="0" eaLnBrk="1" latinLnBrk="0" hangingPunct="1">
      <a:defRPr sz="9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028700" algn="l" defTabSz="685800" rtl="0" eaLnBrk="1" latinLnBrk="0" hangingPunct="1">
      <a:defRPr sz="9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371600" algn="l" defTabSz="685800" rtl="0" eaLnBrk="1" latinLnBrk="0" hangingPunct="1">
      <a:defRPr sz="9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66A81-A51D-4D29-A7CD-0A3102253FC4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2711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66A81-A51D-4D29-A7CD-0A3102253FC4}" type="slidenum">
              <a:rPr lang="en-AU" smtClean="0"/>
              <a:pPr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1951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244" indent="-171244" defTabSz="698813">
              <a:buFont typeface="Arial" panose="020B0604020202020204" pitchFamily="34" charset="0"/>
              <a:buChar char="•"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66A81-A51D-4D29-A7CD-0A3102253FC4}" type="slidenum">
              <a:rPr lang="en-AU" smtClean="0"/>
              <a:pPr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93269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66A81-A51D-4D29-A7CD-0A3102253FC4}" type="slidenum">
              <a:rPr lang="en-AU" smtClean="0"/>
              <a:pPr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5943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98813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66A81-A51D-4D29-A7CD-0A3102253FC4}" type="slidenum">
              <a:rPr lang="en-AU" smtClean="0"/>
              <a:pPr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3741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244" indent="-171244" defTabSz="698813">
              <a:buFont typeface="Arial" panose="020B0604020202020204" pitchFamily="34" charset="0"/>
              <a:buChar char="•"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66A81-A51D-4D29-A7CD-0A3102253FC4}" type="slidenum">
              <a:rPr lang="en-AU" smtClean="0"/>
              <a:pPr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7042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66A81-A51D-4D29-A7CD-0A3102253FC4}" type="slidenum">
              <a:rPr lang="en-AU" smtClean="0"/>
              <a:pPr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5429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9144000" cy="5151120"/>
          </a:xfrm>
          <a:prstGeom prst="rect">
            <a:avLst/>
          </a:prstGeom>
        </p:spPr>
      </p:pic>
      <p:sp>
        <p:nvSpPr>
          <p:cNvPr id="13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075439" y="3789035"/>
            <a:ext cx="4752528" cy="3961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42892" indent="0">
              <a:buNone/>
              <a:defRPr sz="900">
                <a:solidFill>
                  <a:schemeClr val="accent2"/>
                </a:solidFill>
              </a:defRPr>
            </a:lvl2pPr>
            <a:lvl3pPr marL="685783" indent="0">
              <a:buNone/>
              <a:defRPr sz="825">
                <a:solidFill>
                  <a:schemeClr val="accent2"/>
                </a:solidFill>
              </a:defRPr>
            </a:lvl3pPr>
            <a:lvl4pPr marL="1028675" indent="0">
              <a:buNone/>
              <a:defRPr sz="788">
                <a:solidFill>
                  <a:schemeClr val="accent2"/>
                </a:solidFill>
              </a:defRPr>
            </a:lvl4pPr>
            <a:lvl5pPr marL="1371566" indent="0">
              <a:buNone/>
              <a:defRPr sz="788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075439" y="3439123"/>
            <a:ext cx="4752528" cy="526808"/>
          </a:xfrm>
        </p:spPr>
        <p:txBody>
          <a:bodyPr anchor="t" anchorCtr="0"/>
          <a:lstStyle>
            <a:lvl1pPr>
              <a:lnSpc>
                <a:spcPct val="85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075439" y="4220757"/>
            <a:ext cx="4754880" cy="161925"/>
          </a:xfrm>
        </p:spPr>
        <p:txBody>
          <a:bodyPr anchor="b" anchorCtr="0"/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10898" y="217070"/>
            <a:ext cx="1890173" cy="3014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1099267"/>
            <a:ext cx="9144000" cy="3621024"/>
          </a:xfrm>
        </p:spPr>
        <p:txBody>
          <a:bodyPr tIns="1828800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_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white">
          <a:xfrm>
            <a:off x="307013" y="775379"/>
            <a:ext cx="1007269" cy="311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13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-1"/>
            <a:ext cx="9144000" cy="4709160"/>
          </a:xfrm>
        </p:spPr>
        <p:txBody>
          <a:bodyPr tIns="1828800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Insert Picture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48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414" y="154608"/>
            <a:ext cx="8531352" cy="4667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7414" y="523494"/>
            <a:ext cx="8531352" cy="43576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200020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rching Title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10896" y="192369"/>
            <a:ext cx="8531352" cy="43576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200020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96" y="383449"/>
            <a:ext cx="8531352" cy="4572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020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321469" y="745332"/>
            <a:ext cx="1135856" cy="319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13" dirty="0"/>
          </a:p>
        </p:txBody>
      </p:sp>
      <p:sp>
        <p:nvSpPr>
          <p:cNvPr id="3" name="Rectangle 2"/>
          <p:cNvSpPr/>
          <p:nvPr userDrawn="1"/>
        </p:nvSpPr>
        <p:spPr>
          <a:xfrm>
            <a:off x="237394" y="1028701"/>
            <a:ext cx="1107831" cy="246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93294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321469" y="745332"/>
            <a:ext cx="1135856" cy="319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13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1"/>
            <a:ext cx="9159305" cy="51493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893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986621" y="1977685"/>
            <a:ext cx="3186065" cy="64748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lvl="0" algn="ctr">
              <a:lnSpc>
                <a:spcPct val="85000"/>
              </a:lnSpc>
              <a:defRPr/>
            </a:pPr>
            <a:r>
              <a:rPr lang="en-AU" sz="4950" b="1" dirty="0">
                <a:solidFill>
                  <a:prstClr val="white"/>
                </a:solidFill>
              </a:rPr>
              <a:t>Thank You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4122452" y="2949205"/>
            <a:ext cx="914400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57511" y="3224883"/>
            <a:ext cx="6244282" cy="369332"/>
          </a:xfrm>
        </p:spPr>
        <p:txBody>
          <a:bodyPr wrap="square" anchor="ctr" anchorCtr="0">
            <a:sp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15258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321469" y="745332"/>
            <a:ext cx="1135856" cy="319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13" dirty="0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545886" y="2408128"/>
            <a:ext cx="2052228" cy="3272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898" y="217070"/>
            <a:ext cx="1890173" cy="3014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749808"/>
            <a:ext cx="5696712" cy="4398264"/>
          </a:xfrm>
        </p:spPr>
        <p:txBody>
          <a:bodyPr tIns="548640" anchor="t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95950" y="2643005"/>
            <a:ext cx="4261104" cy="526808"/>
          </a:xfrm>
        </p:spPr>
        <p:txBody>
          <a:bodyPr anchor="t" anchorCtr="0"/>
          <a:lstStyle>
            <a:lvl1pPr>
              <a:lnSpc>
                <a:spcPct val="850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95951" y="2992918"/>
            <a:ext cx="4264828" cy="3961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42892" indent="0">
              <a:buNone/>
              <a:defRPr sz="900">
                <a:solidFill>
                  <a:schemeClr val="accent2"/>
                </a:solidFill>
              </a:defRPr>
            </a:lvl2pPr>
            <a:lvl3pPr marL="685783" indent="0">
              <a:buNone/>
              <a:defRPr sz="825">
                <a:solidFill>
                  <a:schemeClr val="accent2"/>
                </a:solidFill>
              </a:defRPr>
            </a:lvl3pPr>
            <a:lvl4pPr marL="1028675" indent="0">
              <a:buNone/>
              <a:defRPr sz="788">
                <a:solidFill>
                  <a:schemeClr val="accent2"/>
                </a:solidFill>
              </a:defRPr>
            </a:lvl4pPr>
            <a:lvl5pPr marL="1371566" indent="0">
              <a:buNone/>
              <a:defRPr sz="788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68144" y="3915188"/>
            <a:ext cx="2952328" cy="244682"/>
          </a:xfrm>
        </p:spPr>
        <p:txBody>
          <a:bodyPr anchor="t" anchorCtr="0">
            <a:spAutoFit/>
          </a:bodyPr>
          <a:lstStyle>
            <a:lvl1pPr marL="171446" indent="-171446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charset="0"/>
              <a:buChar char="•"/>
              <a:defRPr sz="1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93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0" cy="5151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5950" y="2643005"/>
            <a:ext cx="4261104" cy="526808"/>
          </a:xfrm>
        </p:spPr>
        <p:txBody>
          <a:bodyPr anchor="t" anchorCtr="0"/>
          <a:lstStyle>
            <a:lvl1pPr>
              <a:lnSpc>
                <a:spcPct val="85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95951" y="2992918"/>
            <a:ext cx="4264828" cy="3961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42892" indent="0">
              <a:buNone/>
              <a:defRPr sz="900">
                <a:solidFill>
                  <a:schemeClr val="accent2"/>
                </a:solidFill>
              </a:defRPr>
            </a:lvl2pPr>
            <a:lvl3pPr marL="685783" indent="0">
              <a:buNone/>
              <a:defRPr sz="825">
                <a:solidFill>
                  <a:schemeClr val="accent2"/>
                </a:solidFill>
              </a:defRPr>
            </a:lvl3pPr>
            <a:lvl4pPr marL="1028675" indent="0">
              <a:buNone/>
              <a:defRPr sz="788">
                <a:solidFill>
                  <a:schemeClr val="accent2"/>
                </a:solidFill>
              </a:defRPr>
            </a:lvl4pPr>
            <a:lvl5pPr marL="1371566" indent="0">
              <a:buNone/>
              <a:defRPr sz="788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68144" y="3915188"/>
            <a:ext cx="2952328" cy="244682"/>
          </a:xfrm>
        </p:spPr>
        <p:txBody>
          <a:bodyPr anchor="t" anchorCtr="0">
            <a:spAutoFit/>
          </a:bodyPr>
          <a:lstStyle>
            <a:lvl1pPr marL="171446" indent="-171446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charset="0"/>
              <a:buChar char="•"/>
              <a:defRPr sz="1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10898" y="217070"/>
            <a:ext cx="1890173" cy="3014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0" cy="5151120"/>
          </a:xfrm>
          <a:prstGeom prst="rect">
            <a:avLst/>
          </a:prstGeom>
        </p:spPr>
      </p:pic>
      <p:sp>
        <p:nvSpPr>
          <p:cNvPr id="13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075439" y="3789035"/>
            <a:ext cx="4752528" cy="3961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42892" indent="0">
              <a:buNone/>
              <a:defRPr sz="900">
                <a:solidFill>
                  <a:schemeClr val="accent2"/>
                </a:solidFill>
              </a:defRPr>
            </a:lvl2pPr>
            <a:lvl3pPr marL="685783" indent="0">
              <a:buNone/>
              <a:defRPr sz="825">
                <a:solidFill>
                  <a:schemeClr val="accent2"/>
                </a:solidFill>
              </a:defRPr>
            </a:lvl3pPr>
            <a:lvl4pPr marL="1028675" indent="0">
              <a:buNone/>
              <a:defRPr sz="788">
                <a:solidFill>
                  <a:schemeClr val="accent2"/>
                </a:solidFill>
              </a:defRPr>
            </a:lvl4pPr>
            <a:lvl5pPr marL="1371566" indent="0">
              <a:buNone/>
              <a:defRPr sz="788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075439" y="3439123"/>
            <a:ext cx="4752528" cy="526808"/>
          </a:xfrm>
        </p:spPr>
        <p:txBody>
          <a:bodyPr anchor="t" anchorCtr="0"/>
          <a:lstStyle>
            <a:lvl1pPr>
              <a:lnSpc>
                <a:spcPct val="85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075439" y="4220757"/>
            <a:ext cx="4754880" cy="161925"/>
          </a:xfrm>
        </p:spPr>
        <p:txBody>
          <a:bodyPr anchor="b" anchorCtr="0"/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898" y="217070"/>
            <a:ext cx="1890173" cy="3014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33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5151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96" y="3896521"/>
            <a:ext cx="8531352" cy="526808"/>
          </a:xfrm>
        </p:spPr>
        <p:txBody>
          <a:bodyPr anchor="t" anchorCtr="0"/>
          <a:lstStyle>
            <a:lvl1pPr>
              <a:lnSpc>
                <a:spcPct val="85000"/>
              </a:lnSpc>
              <a:defRPr sz="2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10896" y="4230250"/>
            <a:ext cx="8531352" cy="3961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342892" indent="0">
              <a:buNone/>
              <a:defRPr sz="900">
                <a:solidFill>
                  <a:schemeClr val="accent2"/>
                </a:solidFill>
              </a:defRPr>
            </a:lvl2pPr>
            <a:lvl3pPr marL="685783" indent="0">
              <a:buNone/>
              <a:defRPr sz="825">
                <a:solidFill>
                  <a:schemeClr val="accent2"/>
                </a:solidFill>
              </a:defRPr>
            </a:lvl3pPr>
            <a:lvl4pPr marL="1028675" indent="0">
              <a:buNone/>
              <a:defRPr sz="788">
                <a:solidFill>
                  <a:schemeClr val="accent2"/>
                </a:solidFill>
              </a:defRPr>
            </a:lvl4pPr>
            <a:lvl5pPr marL="1371566" indent="0">
              <a:buNone/>
              <a:defRPr sz="788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10896" y="4863131"/>
            <a:ext cx="5486400" cy="161925"/>
          </a:xfrm>
        </p:spPr>
        <p:txBody>
          <a:bodyPr anchor="b" anchorCtr="0"/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099048" y="4861783"/>
            <a:ext cx="2743200" cy="161925"/>
          </a:xfrm>
        </p:spPr>
        <p:txBody>
          <a:bodyPr anchor="b" anchorCtr="0"/>
          <a:lstStyle>
            <a:lvl1pPr marL="0" indent="0" algn="r">
              <a:buNone/>
              <a:defRPr sz="12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898" y="217070"/>
            <a:ext cx="1890173" cy="3014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14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5151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5950" y="2643005"/>
            <a:ext cx="4261104" cy="526808"/>
          </a:xfrm>
        </p:spPr>
        <p:txBody>
          <a:bodyPr anchor="t" anchorCtr="0"/>
          <a:lstStyle>
            <a:lvl1pPr>
              <a:lnSpc>
                <a:spcPct val="85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95951" y="2992918"/>
            <a:ext cx="4264828" cy="3961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42892" indent="0">
              <a:buNone/>
              <a:defRPr sz="900">
                <a:solidFill>
                  <a:schemeClr val="accent2"/>
                </a:solidFill>
              </a:defRPr>
            </a:lvl2pPr>
            <a:lvl3pPr marL="685783" indent="0">
              <a:buNone/>
              <a:defRPr sz="825">
                <a:solidFill>
                  <a:schemeClr val="accent2"/>
                </a:solidFill>
              </a:defRPr>
            </a:lvl3pPr>
            <a:lvl4pPr marL="1028675" indent="0">
              <a:buNone/>
              <a:defRPr sz="788">
                <a:solidFill>
                  <a:schemeClr val="accent2"/>
                </a:solidFill>
              </a:defRPr>
            </a:lvl4pPr>
            <a:lvl5pPr marL="1371566" indent="0">
              <a:buNone/>
              <a:defRPr sz="788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68144" y="3915188"/>
            <a:ext cx="2952328" cy="244682"/>
          </a:xfrm>
        </p:spPr>
        <p:txBody>
          <a:bodyPr anchor="t" anchorCtr="0">
            <a:spAutoFit/>
          </a:bodyPr>
          <a:lstStyle>
            <a:lvl1pPr marL="171446" indent="-171446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charset="0"/>
              <a:buChar char="•"/>
              <a:defRPr sz="1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898" y="217070"/>
            <a:ext cx="1890173" cy="3014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64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5950" y="2643005"/>
            <a:ext cx="4261104" cy="526808"/>
          </a:xfrm>
        </p:spPr>
        <p:txBody>
          <a:bodyPr anchor="t" anchorCtr="0"/>
          <a:lstStyle>
            <a:lvl1pPr>
              <a:lnSpc>
                <a:spcPct val="85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95951" y="2992918"/>
            <a:ext cx="4264828" cy="3961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42892" indent="0">
              <a:buNone/>
              <a:defRPr sz="900">
                <a:solidFill>
                  <a:schemeClr val="accent2"/>
                </a:solidFill>
              </a:defRPr>
            </a:lvl2pPr>
            <a:lvl3pPr marL="685783" indent="0">
              <a:buNone/>
              <a:defRPr sz="825">
                <a:solidFill>
                  <a:schemeClr val="accent2"/>
                </a:solidFill>
              </a:defRPr>
            </a:lvl3pPr>
            <a:lvl4pPr marL="1028675" indent="0">
              <a:buNone/>
              <a:defRPr sz="788">
                <a:solidFill>
                  <a:schemeClr val="accent2"/>
                </a:solidFill>
              </a:defRPr>
            </a:lvl4pPr>
            <a:lvl5pPr marL="1371566" indent="0">
              <a:buNone/>
              <a:defRPr sz="788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68144" y="3915188"/>
            <a:ext cx="2952328" cy="244682"/>
          </a:xfrm>
        </p:spPr>
        <p:txBody>
          <a:bodyPr anchor="t" anchorCtr="0">
            <a:spAutoFit/>
          </a:bodyPr>
          <a:lstStyle>
            <a:lvl1pPr marL="171446" indent="-171446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charset="0"/>
              <a:buChar char="•"/>
              <a:defRPr sz="1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898" y="217070"/>
            <a:ext cx="1890173" cy="3014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64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0896" y="280203"/>
            <a:ext cx="8531352" cy="4572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0896" y="1099267"/>
            <a:ext cx="8531352" cy="3621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470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7414" y="523494"/>
            <a:ext cx="8531352" cy="435769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Arial" charset="0"/>
              <a:buNone/>
              <a:tabLst/>
              <a:defRPr sz="1600">
                <a:solidFill>
                  <a:schemeClr val="accent1"/>
                </a:solidFill>
              </a:defRPr>
            </a:lvl1pPr>
            <a:lvl2pPr marL="200020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Arial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7414" y="154607"/>
            <a:ext cx="8531352" cy="4572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0896" y="1099267"/>
            <a:ext cx="8531352" cy="3621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1324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rching Title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10896" y="192369"/>
            <a:ext cx="8531352" cy="43576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200020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96" y="385337"/>
            <a:ext cx="8531352" cy="4572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0896" y="1099267"/>
            <a:ext cx="8531352" cy="3621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1950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 Subhead_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895" y="1097280"/>
            <a:ext cx="4160520" cy="479822"/>
          </a:xfrm>
        </p:spPr>
        <p:txBody>
          <a:bodyPr anchor="b"/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1728" y="1097280"/>
            <a:ext cx="4160520" cy="479822"/>
          </a:xfrm>
        </p:spPr>
        <p:txBody>
          <a:bodyPr anchor="b"/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10896" y="280203"/>
            <a:ext cx="8531352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10895" y="1626919"/>
            <a:ext cx="4160520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1728" y="1626919"/>
            <a:ext cx="4160520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2191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4572000" y="206374"/>
            <a:ext cx="4279392" cy="4505669"/>
          </a:xfrm>
        </p:spPr>
        <p:txBody>
          <a:bodyPr tIns="1828800"/>
          <a:lstStyle>
            <a:lvl1pPr marL="0" indent="0" algn="ctr">
              <a:buNone/>
              <a:defRPr sz="1600"/>
            </a:lvl1pPr>
          </a:lstStyle>
          <a:p>
            <a:r>
              <a:rPr lang="en-US" sz="1600" dirty="0"/>
              <a:t>Click icon to insert picture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10896" y="280203"/>
            <a:ext cx="4023360" cy="45720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10896" y="1097280"/>
            <a:ext cx="4023360" cy="36251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166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/>
          <p:cNvSpPr>
            <a:spLocks noGrp="1"/>
          </p:cNvSpPr>
          <p:nvPr>
            <p:ph type="chart" sz="quarter" idx="18" hasCustomPrompt="1"/>
          </p:nvPr>
        </p:nvSpPr>
        <p:spPr>
          <a:xfrm>
            <a:off x="4568275" y="205767"/>
            <a:ext cx="4279392" cy="4507992"/>
          </a:xfrm>
        </p:spPr>
        <p:txBody>
          <a:bodyPr tIns="1828800"/>
          <a:lstStyle>
            <a:lvl1pPr marL="0" indent="0" algn="ctr">
              <a:buNone/>
              <a:defRPr sz="1600" baseline="0"/>
            </a:lvl1pPr>
          </a:lstStyle>
          <a:p>
            <a:r>
              <a:rPr lang="en-US" sz="1600" dirty="0"/>
              <a:t>Click icon to insert chart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0896" y="280203"/>
            <a:ext cx="4023360" cy="45720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10896" y="1097280"/>
            <a:ext cx="4023360" cy="36251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9080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0896" y="280203"/>
            <a:ext cx="8531352" cy="4572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0896" y="1099267"/>
            <a:ext cx="8531352" cy="3621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319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e Placeholder 6"/>
          <p:cNvSpPr>
            <a:spLocks noGrp="1"/>
          </p:cNvSpPr>
          <p:nvPr>
            <p:ph type="tbl" sz="quarter" idx="19" hasCustomPrompt="1"/>
          </p:nvPr>
        </p:nvSpPr>
        <p:spPr>
          <a:xfrm>
            <a:off x="4572529" y="205767"/>
            <a:ext cx="4275138" cy="4507992"/>
          </a:xfrm>
        </p:spPr>
        <p:txBody>
          <a:bodyPr tIns="1828800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0896" y="280203"/>
            <a:ext cx="4023360" cy="45720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10896" y="1097280"/>
            <a:ext cx="4023360" cy="36251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5124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1099267"/>
            <a:ext cx="9144000" cy="3621024"/>
          </a:xfrm>
        </p:spPr>
        <p:txBody>
          <a:bodyPr tIns="1828800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315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_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white">
          <a:xfrm>
            <a:off x="307013" y="775379"/>
            <a:ext cx="1007269" cy="311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13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-1"/>
            <a:ext cx="9144000" cy="4709160"/>
          </a:xfrm>
        </p:spPr>
        <p:txBody>
          <a:bodyPr tIns="1828800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01197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505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414" y="154608"/>
            <a:ext cx="8531352" cy="4667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7414" y="523494"/>
            <a:ext cx="8531352" cy="43576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200020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670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rching Title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10896" y="192369"/>
            <a:ext cx="8531352" cy="43576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200020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96" y="383449"/>
            <a:ext cx="8531352" cy="4572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489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321469" y="745332"/>
            <a:ext cx="1135856" cy="319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13" dirty="0"/>
          </a:p>
        </p:txBody>
      </p:sp>
      <p:sp>
        <p:nvSpPr>
          <p:cNvPr id="3" name="Rectangle 2"/>
          <p:cNvSpPr/>
          <p:nvPr userDrawn="1"/>
        </p:nvSpPr>
        <p:spPr>
          <a:xfrm>
            <a:off x="237394" y="1028701"/>
            <a:ext cx="1107831" cy="246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3533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321469" y="745332"/>
            <a:ext cx="1135856" cy="319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13" dirty="0"/>
          </a:p>
        </p:txBody>
      </p:sp>
    </p:spTree>
    <p:extLst>
      <p:ext uri="{BB962C8B-B14F-4D97-AF65-F5344CB8AC3E}">
        <p14:creationId xmlns:p14="http://schemas.microsoft.com/office/powerpoint/2010/main" val="412866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1"/>
            <a:ext cx="9159305" cy="51493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893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986621" y="1977685"/>
            <a:ext cx="3186065" cy="64748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lvl="0" algn="ctr">
              <a:lnSpc>
                <a:spcPct val="85000"/>
              </a:lnSpc>
              <a:defRPr/>
            </a:pPr>
            <a:r>
              <a:rPr lang="en-AU" sz="4950" b="1" dirty="0">
                <a:solidFill>
                  <a:prstClr val="white"/>
                </a:solidFill>
              </a:rPr>
              <a:t>Thank You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4122452" y="2949205"/>
            <a:ext cx="914400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57511" y="3224883"/>
            <a:ext cx="6244282" cy="369332"/>
          </a:xfrm>
        </p:spPr>
        <p:txBody>
          <a:bodyPr wrap="square" anchor="ctr" anchorCtr="0">
            <a:sp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417468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321469" y="745332"/>
            <a:ext cx="1135856" cy="319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13" dirty="0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5886" y="2408128"/>
            <a:ext cx="2052228" cy="3272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21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7414" y="523494"/>
            <a:ext cx="8531352" cy="435769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Arial" charset="0"/>
              <a:buNone/>
              <a:tabLst/>
              <a:defRPr sz="1600">
                <a:solidFill>
                  <a:schemeClr val="accent1"/>
                </a:solidFill>
              </a:defRPr>
            </a:lvl1pPr>
            <a:lvl2pPr marL="200020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Arial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7414" y="154607"/>
            <a:ext cx="8531352" cy="4572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0896" y="1099267"/>
            <a:ext cx="8531352" cy="3621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6008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96" y="4"/>
            <a:ext cx="8503920" cy="795869"/>
          </a:xfrm>
        </p:spPr>
        <p:txBody>
          <a:bodyPr/>
          <a:lstStyle>
            <a:lvl1pPr>
              <a:defRPr>
                <a:solidFill>
                  <a:srgbClr val="004B9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629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96" y="1"/>
            <a:ext cx="8503920" cy="795869"/>
          </a:xfrm>
        </p:spPr>
        <p:txBody>
          <a:bodyPr/>
          <a:lstStyle>
            <a:lvl1pPr>
              <a:defRPr>
                <a:solidFill>
                  <a:srgbClr val="004B98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896" y="1028700"/>
            <a:ext cx="8503920" cy="36004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039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ntent_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96" y="3"/>
            <a:ext cx="8503920" cy="7958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 bwMode="auto">
          <a:xfrm>
            <a:off x="0" y="800101"/>
            <a:ext cx="9144000" cy="1191"/>
          </a:xfrm>
          <a:prstGeom prst="line">
            <a:avLst/>
          </a:prstGeom>
          <a:solidFill>
            <a:schemeClr val="accent2"/>
          </a:solidFill>
          <a:ln w="19050" cap="sq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ectangle 20"/>
          <p:cNvSpPr/>
          <p:nvPr userDrawn="1"/>
        </p:nvSpPr>
        <p:spPr>
          <a:xfrm>
            <a:off x="3720533" y="4820151"/>
            <a:ext cx="4572000" cy="1962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cs typeface="Arial"/>
              </a:rPr>
              <a:t>© 2016 Unisys Corporation | All rights reserved.</a:t>
            </a:r>
          </a:p>
        </p:txBody>
      </p:sp>
      <p:sp>
        <p:nvSpPr>
          <p:cNvPr id="22" name="Rectangle 21"/>
          <p:cNvSpPr/>
          <p:nvPr userDrawn="1"/>
        </p:nvSpPr>
        <p:spPr bwMode="auto">
          <a:xfrm>
            <a:off x="8517276" y="4710490"/>
            <a:ext cx="626724" cy="43301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615657DD-24B7-4628-B5DA-698972284F41}" type="slidenum">
              <a:rPr kumimoji="0" lang="en-US" sz="78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78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24" name="Straight Connector 23"/>
          <p:cNvCxnSpPr/>
          <p:nvPr userDrawn="1"/>
        </p:nvCxnSpPr>
        <p:spPr bwMode="auto">
          <a:xfrm>
            <a:off x="0" y="4711673"/>
            <a:ext cx="9144000" cy="0"/>
          </a:xfrm>
          <a:prstGeom prst="line">
            <a:avLst/>
          </a:prstGeom>
          <a:solidFill>
            <a:schemeClr val="accent2"/>
          </a:solidFill>
          <a:ln w="19050" cap="sq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53" y="4821766"/>
            <a:ext cx="702474" cy="19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5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8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-1" y="499290"/>
            <a:ext cx="9160514" cy="464421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460375"/>
            <a:endParaRPr lang="en-US" sz="2800" b="1" dirty="0">
              <a:solidFill>
                <a:schemeClr val="accent6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7475538" y="4829568"/>
            <a:ext cx="1671477" cy="3139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282575" marR="0" lvl="0" indent="-282575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411589-808D-42C0-B4A6-EC1B55E571CA}" type="slidenum">
              <a:rPr lang="en-US" sz="800" kern="0" smtClean="0">
                <a:solidFill>
                  <a:schemeClr val="accent6"/>
                </a:solidFill>
                <a:latin typeface="Arial"/>
                <a:cs typeface="Arial"/>
              </a:rPr>
              <a:pPr marL="282575" marR="0" lvl="0" indent="-282575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kern="0" dirty="0">
                <a:solidFill>
                  <a:schemeClr val="accent6"/>
                </a:solidFill>
                <a:latin typeface="Arial"/>
                <a:cs typeface="Arial"/>
              </a:rPr>
              <a:t>  |   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cs typeface="Arial"/>
              </a:rPr>
              <a:t>© 2017 Unisys Corporation.</a:t>
            </a:r>
            <a:r>
              <a:rPr lang="en-US" sz="800" kern="0" dirty="0">
                <a:solidFill>
                  <a:schemeClr val="accent6"/>
                </a:solidFill>
                <a:latin typeface="Arial"/>
                <a:cs typeface="Arial"/>
              </a:rPr>
              <a:t/>
            </a:r>
            <a:br>
              <a:rPr lang="en-US" sz="800" kern="0" dirty="0">
                <a:solidFill>
                  <a:schemeClr val="accent6"/>
                </a:solidFill>
                <a:latin typeface="Arial"/>
                <a:cs typeface="Arial"/>
              </a:rPr>
            </a:b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cs typeface="Arial"/>
              </a:rPr>
              <a:t>All rights reserved.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7167716" y="0"/>
            <a:ext cx="1976284" cy="499290"/>
          </a:xfrm>
          <a:prstGeom prst="rect">
            <a:avLst/>
          </a:prstGeom>
          <a:solidFill>
            <a:schemeClr val="accent6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1"/>
          </p:nvPr>
        </p:nvSpPr>
        <p:spPr>
          <a:xfrm>
            <a:off x="239104" y="499290"/>
            <a:ext cx="6928612" cy="6215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39103" y="1187450"/>
            <a:ext cx="6931152" cy="3508375"/>
          </a:xfrm>
        </p:spPr>
        <p:txBody>
          <a:bodyPr/>
          <a:lstStyle>
            <a:lvl1pPr marL="285750" indent="-285750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  <a:defRPr sz="1600"/>
            </a:lvl1pPr>
            <a:lvl2pPr marL="685800" indent="-285750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  <a:defRPr sz="1400"/>
            </a:lvl2pPr>
            <a:lvl3pPr marL="1028700" indent="-228600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1428750" indent="-285750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  <a:defRPr sz="1100"/>
            </a:lvl4pPr>
            <a:lvl5pPr marL="1771650" indent="-228600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716" y="-1"/>
            <a:ext cx="2126244" cy="609523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 bwMode="auto">
          <a:xfrm>
            <a:off x="239103" y="477065"/>
            <a:ext cx="8904897" cy="0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 bwMode="auto">
          <a:xfrm>
            <a:off x="7296866" y="640862"/>
            <a:ext cx="1847134" cy="405496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/>
          <p:cNvCxnSpPr/>
          <p:nvPr userDrawn="1"/>
        </p:nvCxnSpPr>
        <p:spPr bwMode="auto">
          <a:xfrm>
            <a:off x="7233560" y="640862"/>
            <a:ext cx="0" cy="4054963"/>
          </a:xfrm>
          <a:prstGeom prst="line">
            <a:avLst/>
          </a:prstGeom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85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12970" t="27512" r="62648" b="29075"/>
          <a:stretch/>
        </p:blipFill>
        <p:spPr>
          <a:xfrm>
            <a:off x="0" y="-1"/>
            <a:ext cx="9144000" cy="514350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-1" y="499290"/>
            <a:ext cx="9160514" cy="464421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460375"/>
            <a:endParaRPr lang="en-US" sz="2800" b="1" dirty="0">
              <a:solidFill>
                <a:schemeClr val="accent6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7475538" y="4829568"/>
            <a:ext cx="1671477" cy="3139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282575" marR="0" lvl="0" indent="-282575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411589-808D-42C0-B4A6-EC1B55E571CA}" type="slidenum">
              <a:rPr lang="en-US" sz="800" kern="0" smtClean="0">
                <a:solidFill>
                  <a:schemeClr val="accent6"/>
                </a:solidFill>
                <a:latin typeface="Arial"/>
                <a:cs typeface="Arial"/>
              </a:rPr>
              <a:pPr marL="282575" marR="0" lvl="0" indent="-282575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kern="0" dirty="0">
                <a:solidFill>
                  <a:schemeClr val="accent6"/>
                </a:solidFill>
                <a:latin typeface="Arial"/>
                <a:cs typeface="Arial"/>
              </a:rPr>
              <a:t>  |   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cs typeface="Arial"/>
              </a:rPr>
              <a:t>© 2017 Unisys Corporation.</a:t>
            </a:r>
            <a:r>
              <a:rPr lang="en-US" sz="800" kern="0" dirty="0">
                <a:solidFill>
                  <a:schemeClr val="accent6"/>
                </a:solidFill>
                <a:latin typeface="Arial"/>
                <a:cs typeface="Arial"/>
              </a:rPr>
              <a:t/>
            </a:r>
            <a:br>
              <a:rPr lang="en-US" sz="800" kern="0" dirty="0">
                <a:solidFill>
                  <a:schemeClr val="accent6"/>
                </a:solidFill>
                <a:latin typeface="Arial"/>
                <a:cs typeface="Arial"/>
              </a:rPr>
            </a:b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cs typeface="Arial"/>
              </a:rPr>
              <a:t>All rights reserved.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1"/>
          </p:nvPr>
        </p:nvSpPr>
        <p:spPr>
          <a:xfrm>
            <a:off x="239104" y="499290"/>
            <a:ext cx="6928612" cy="6215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7167716" y="0"/>
            <a:ext cx="1976284" cy="499290"/>
          </a:xfrm>
          <a:prstGeom prst="rect">
            <a:avLst/>
          </a:prstGeom>
          <a:solidFill>
            <a:schemeClr val="accent6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39103" y="1187450"/>
            <a:ext cx="6931152" cy="3508375"/>
          </a:xfrm>
        </p:spPr>
        <p:txBody>
          <a:bodyPr/>
          <a:lstStyle>
            <a:lvl1pPr marL="285750" indent="-285750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  <a:defRPr sz="1600"/>
            </a:lvl1pPr>
            <a:lvl2pPr marL="685800" indent="-285750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  <a:defRPr sz="1400"/>
            </a:lvl2pPr>
            <a:lvl3pPr marL="1028700" indent="-228600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1428750" indent="-285750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  <a:defRPr sz="1100"/>
            </a:lvl4pPr>
            <a:lvl5pPr marL="1771650" indent="-228600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716" y="-1"/>
            <a:ext cx="2126244" cy="609523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 bwMode="auto">
          <a:xfrm>
            <a:off x="239103" y="477065"/>
            <a:ext cx="8904897" cy="0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 bwMode="auto">
          <a:xfrm>
            <a:off x="7296866" y="640862"/>
            <a:ext cx="1847134" cy="405496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/>
          <p:cNvCxnSpPr/>
          <p:nvPr userDrawn="1"/>
        </p:nvCxnSpPr>
        <p:spPr bwMode="auto">
          <a:xfrm>
            <a:off x="7233560" y="640862"/>
            <a:ext cx="0" cy="4054963"/>
          </a:xfrm>
          <a:prstGeom prst="line">
            <a:avLst/>
          </a:prstGeom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62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12970" t="27512" r="62648" b="29075"/>
          <a:stretch/>
        </p:blipFill>
        <p:spPr>
          <a:xfrm>
            <a:off x="0" y="-1"/>
            <a:ext cx="9144000" cy="514350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-1" y="499290"/>
            <a:ext cx="9160514" cy="464421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460375"/>
            <a:endParaRPr lang="en-US" sz="2800" b="1" dirty="0">
              <a:solidFill>
                <a:schemeClr val="accent6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7475538" y="4829568"/>
            <a:ext cx="1671477" cy="3139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282575" marR="0" lvl="0" indent="-282575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411589-808D-42C0-B4A6-EC1B55E571CA}" type="slidenum">
              <a:rPr lang="en-US" sz="800" kern="0" smtClean="0">
                <a:solidFill>
                  <a:schemeClr val="accent6"/>
                </a:solidFill>
                <a:latin typeface="Arial"/>
                <a:cs typeface="Arial"/>
              </a:rPr>
              <a:pPr marL="282575" marR="0" lvl="0" indent="-282575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kern="0" dirty="0">
                <a:solidFill>
                  <a:schemeClr val="accent6"/>
                </a:solidFill>
                <a:latin typeface="Arial"/>
                <a:cs typeface="Arial"/>
              </a:rPr>
              <a:t>  |   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cs typeface="Arial"/>
              </a:rPr>
              <a:t>© 2017 Unisys Corporation.</a:t>
            </a:r>
            <a:r>
              <a:rPr lang="en-US" sz="800" kern="0" dirty="0">
                <a:solidFill>
                  <a:schemeClr val="accent6"/>
                </a:solidFill>
                <a:latin typeface="Arial"/>
                <a:cs typeface="Arial"/>
              </a:rPr>
              <a:t/>
            </a:r>
            <a:br>
              <a:rPr lang="en-US" sz="800" kern="0" dirty="0">
                <a:solidFill>
                  <a:schemeClr val="accent6"/>
                </a:solidFill>
                <a:latin typeface="Arial"/>
                <a:cs typeface="Arial"/>
              </a:rPr>
            </a:b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cs typeface="Arial"/>
              </a:rPr>
              <a:t>All rights reserved.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1"/>
          </p:nvPr>
        </p:nvSpPr>
        <p:spPr>
          <a:xfrm>
            <a:off x="239104" y="499290"/>
            <a:ext cx="6928612" cy="6215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7167716" y="0"/>
            <a:ext cx="1976284" cy="499290"/>
          </a:xfrm>
          <a:prstGeom prst="rect">
            <a:avLst/>
          </a:prstGeom>
          <a:solidFill>
            <a:schemeClr val="accent6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39103" y="1187450"/>
            <a:ext cx="6931152" cy="3508375"/>
          </a:xfrm>
        </p:spPr>
        <p:txBody>
          <a:bodyPr/>
          <a:lstStyle>
            <a:lvl1pPr marL="285750" indent="-285750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  <a:defRPr sz="1600"/>
            </a:lvl1pPr>
            <a:lvl2pPr marL="685800" indent="-285750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  <a:defRPr sz="1400"/>
            </a:lvl2pPr>
            <a:lvl3pPr marL="1028700" indent="-228600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1428750" indent="-285750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  <a:defRPr sz="1100"/>
            </a:lvl4pPr>
            <a:lvl5pPr marL="1771650" indent="-228600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716" y="-1"/>
            <a:ext cx="2126244" cy="609523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 bwMode="auto">
          <a:xfrm>
            <a:off x="239103" y="477065"/>
            <a:ext cx="8904897" cy="0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82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96" y="2"/>
            <a:ext cx="8503920" cy="795869"/>
          </a:xfrm>
        </p:spPr>
        <p:txBody>
          <a:bodyPr/>
          <a:lstStyle>
            <a:lvl1pPr>
              <a:defRPr>
                <a:solidFill>
                  <a:srgbClr val="004B9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896" y="1028700"/>
            <a:ext cx="8503920" cy="35204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6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ccess_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5506488" y="205946"/>
            <a:ext cx="3429000" cy="2468880"/>
          </a:xfrm>
        </p:spPr>
        <p:txBody>
          <a:bodyPr tIns="1828800"/>
          <a:lstStyle>
            <a:lvl1pPr marL="0" indent="0" algn="ctr">
              <a:buNone/>
              <a:defRPr sz="1600"/>
            </a:lvl1pPr>
          </a:lstStyle>
          <a:p>
            <a:r>
              <a:rPr lang="en-US" sz="1600" dirty="0"/>
              <a:t>Click icon to insert picture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310896" y="262273"/>
            <a:ext cx="5027223" cy="457200"/>
          </a:xfrm>
        </p:spPr>
        <p:txBody>
          <a:bodyPr tIns="0" bIns="0" anchor="ctr" anchorCtr="0"/>
          <a:lstStyle>
            <a:lvl1pPr marL="0" indent="0" algn="l">
              <a:buNone/>
              <a:defRPr sz="1600" baseline="0"/>
            </a:lvl1pPr>
          </a:lstStyle>
          <a:p>
            <a:r>
              <a:rPr lang="en-US" dirty="0"/>
              <a:t>Insert client logo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506630" y="2670371"/>
            <a:ext cx="3429000" cy="2044241"/>
          </a:xfrm>
          <a:solidFill>
            <a:schemeClr val="tx1">
              <a:lumMod val="10000"/>
              <a:lumOff val="90000"/>
            </a:schemeClr>
          </a:solidFill>
        </p:spPr>
        <p:txBody>
          <a:bodyPr lIns="182880" rIns="182880" anchor="ctr" anchorCtr="0"/>
          <a:lstStyle>
            <a:lvl1pPr marL="0" indent="0">
              <a:buFontTx/>
              <a:buNone/>
              <a:defRPr sz="1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Insert customer quote or callout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310896" y="1097280"/>
            <a:ext cx="5029200" cy="362102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6578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" y="495300"/>
            <a:ext cx="9141129" cy="4451197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977" y="148455"/>
            <a:ext cx="1601391" cy="2553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/>
          <p:cNvGrpSpPr>
            <a:grpSpLocks noChangeAspect="1"/>
          </p:cNvGrpSpPr>
          <p:nvPr userDrawn="1"/>
        </p:nvGrpSpPr>
        <p:grpSpPr>
          <a:xfrm>
            <a:off x="3762053" y="3439524"/>
            <a:ext cx="5388362" cy="1506973"/>
            <a:chOff x="0" y="2315916"/>
            <a:chExt cx="5903258" cy="1650978"/>
          </a:xfrm>
        </p:grpSpPr>
        <p:sp>
          <p:nvSpPr>
            <p:cNvPr id="29" name="Rectangle 28"/>
            <p:cNvSpPr/>
            <p:nvPr userDrawn="1"/>
          </p:nvSpPr>
          <p:spPr>
            <a:xfrm>
              <a:off x="0" y="2315916"/>
              <a:ext cx="5903258" cy="1650978"/>
            </a:xfrm>
            <a:prstGeom prst="rect">
              <a:avLst/>
            </a:prstGeom>
            <a:solidFill>
              <a:srgbClr val="19305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" name="Picture 29"/>
            <p:cNvPicPr/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333" y="2488942"/>
              <a:ext cx="1304925" cy="1304925"/>
            </a:xfrm>
            <a:prstGeom prst="rect">
              <a:avLst/>
            </a:prstGeom>
          </p:spPr>
        </p:pic>
        <p:cxnSp>
          <p:nvCxnSpPr>
            <p:cNvPr id="31" name="Straight Connector 30"/>
            <p:cNvCxnSpPr/>
            <p:nvPr userDrawn="1"/>
          </p:nvCxnSpPr>
          <p:spPr>
            <a:xfrm>
              <a:off x="1624932" y="2551501"/>
              <a:ext cx="889431" cy="0"/>
            </a:xfrm>
            <a:prstGeom prst="line">
              <a:avLst/>
            </a:prstGeom>
            <a:ln w="44450">
              <a:solidFill>
                <a:srgbClr val="FFC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5188776" y="3949446"/>
            <a:ext cx="3991379" cy="4934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Digital Workplace Solutions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189013" y="4299359"/>
            <a:ext cx="3994867" cy="371045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Empowering the Digital Worker</a:t>
            </a:r>
          </a:p>
        </p:txBody>
      </p:sp>
    </p:spTree>
    <p:extLst>
      <p:ext uri="{BB962C8B-B14F-4D97-AF65-F5344CB8AC3E}">
        <p14:creationId xmlns:p14="http://schemas.microsoft.com/office/powerpoint/2010/main" val="100286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rching Title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10896" y="192369"/>
            <a:ext cx="8531352" cy="43576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200020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96" y="385337"/>
            <a:ext cx="8531352" cy="4572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0896" y="1099267"/>
            <a:ext cx="8531352" cy="3621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8666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 Subhead_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895" y="1097280"/>
            <a:ext cx="4160520" cy="479822"/>
          </a:xfrm>
        </p:spPr>
        <p:txBody>
          <a:bodyPr anchor="b"/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1728" y="1097280"/>
            <a:ext cx="4160520" cy="479822"/>
          </a:xfrm>
        </p:spPr>
        <p:txBody>
          <a:bodyPr anchor="b"/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10896" y="280203"/>
            <a:ext cx="8531352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10895" y="1626919"/>
            <a:ext cx="4160520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1728" y="1626919"/>
            <a:ext cx="4160520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4572000" y="206374"/>
            <a:ext cx="4279392" cy="4505669"/>
          </a:xfrm>
        </p:spPr>
        <p:txBody>
          <a:bodyPr tIns="1828800"/>
          <a:lstStyle>
            <a:lvl1pPr marL="0" indent="0" algn="ctr">
              <a:buNone/>
              <a:defRPr sz="1600"/>
            </a:lvl1pPr>
          </a:lstStyle>
          <a:p>
            <a:r>
              <a:rPr lang="en-US" sz="1600" dirty="0"/>
              <a:t>Click icon to insert picture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10896" y="280203"/>
            <a:ext cx="4023360" cy="457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10896" y="1097280"/>
            <a:ext cx="4023360" cy="36251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/>
          <p:cNvSpPr>
            <a:spLocks noGrp="1"/>
          </p:cNvSpPr>
          <p:nvPr>
            <p:ph type="chart" sz="quarter" idx="18" hasCustomPrompt="1"/>
          </p:nvPr>
        </p:nvSpPr>
        <p:spPr>
          <a:xfrm>
            <a:off x="4568275" y="205767"/>
            <a:ext cx="4279392" cy="4507992"/>
          </a:xfrm>
        </p:spPr>
        <p:txBody>
          <a:bodyPr tIns="1828800"/>
          <a:lstStyle>
            <a:lvl1pPr marL="0" indent="0" algn="ctr">
              <a:buNone/>
              <a:defRPr sz="1600" baseline="0"/>
            </a:lvl1pPr>
          </a:lstStyle>
          <a:p>
            <a:r>
              <a:rPr lang="en-US" sz="1600" dirty="0"/>
              <a:t>Click icon to insert chart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0896" y="280203"/>
            <a:ext cx="4023360" cy="457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10896" y="1097280"/>
            <a:ext cx="4023360" cy="36251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e Placeholder 6"/>
          <p:cNvSpPr>
            <a:spLocks noGrp="1"/>
          </p:cNvSpPr>
          <p:nvPr>
            <p:ph type="tbl" sz="quarter" idx="19" hasCustomPrompt="1"/>
          </p:nvPr>
        </p:nvSpPr>
        <p:spPr>
          <a:xfrm>
            <a:off x="4572529" y="205767"/>
            <a:ext cx="4275138" cy="4507992"/>
          </a:xfrm>
        </p:spPr>
        <p:txBody>
          <a:bodyPr tIns="1828800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0896" y="280203"/>
            <a:ext cx="4023360" cy="457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10896" y="1097280"/>
            <a:ext cx="4023360" cy="36251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0896" y="280203"/>
            <a:ext cx="8531352" cy="457200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896" y="1099267"/>
            <a:ext cx="8527870" cy="362102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8673959" y="4814661"/>
            <a:ext cx="470043" cy="29141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5657DD-24B7-4628-B5DA-698972284F41}" type="slidenum">
              <a:rPr kumimoji="0" lang="en-US" sz="68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l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8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4480821" y="4854201"/>
            <a:ext cx="4197246" cy="1969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80" kern="0" dirty="0">
                <a:solidFill>
                  <a:schemeClr val="tx1"/>
                </a:solidFill>
                <a:cs typeface="Arial"/>
              </a:rPr>
              <a:t>© 2018 Unisys Corporation. All rights reserved.     | </a:t>
            </a:r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>
          <a:xfrm>
            <a:off x="310896" y="950809"/>
            <a:ext cx="914400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896" y="4847114"/>
            <a:ext cx="1085687" cy="17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8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5" r:id="rId2"/>
    <p:sldLayoutId id="2147483696" r:id="rId3"/>
    <p:sldLayoutId id="2147483702" r:id="rId4"/>
    <p:sldLayoutId id="2147483707" r:id="rId5"/>
    <p:sldLayoutId id="2147483757" r:id="rId6"/>
    <p:sldLayoutId id="2147483731" r:id="rId7"/>
    <p:sldLayoutId id="2147483712" r:id="rId8"/>
    <p:sldLayoutId id="2147483713" r:id="rId9"/>
    <p:sldLayoutId id="2147483738" r:id="rId10"/>
    <p:sldLayoutId id="2147483730" r:id="rId11"/>
    <p:sldLayoutId id="2147483682" r:id="rId12"/>
    <p:sldLayoutId id="2147483710" r:id="rId13"/>
    <p:sldLayoutId id="2147483708" r:id="rId14"/>
    <p:sldLayoutId id="2147483693" r:id="rId15"/>
    <p:sldLayoutId id="2147483737" r:id="rId16"/>
    <p:sldLayoutId id="2147483706" r:id="rId17"/>
    <p:sldLayoutId id="2147483733" r:id="rId18"/>
    <p:sldLayoutId id="214748380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1" kern="1200" spc="-38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00020" indent="-200020" algn="l" defTabSz="685783" rtl="0" eaLnBrk="1" latinLnBrk="0" hangingPunct="1">
        <a:spcBef>
          <a:spcPts val="750"/>
        </a:spcBef>
        <a:spcAft>
          <a:spcPts val="150"/>
        </a:spcAft>
        <a:buClr>
          <a:schemeClr val="accent1"/>
        </a:buClr>
        <a:buSzPct val="120000"/>
        <a:buFont typeface="Arial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51" indent="-201608" algn="l" defTabSz="68578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SzPct val="120000"/>
        <a:buFont typeface="Helvetica" charset="0"/>
        <a:buChar char="⁃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34985" indent="-126997" algn="l" defTabSz="68578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SzPct val="120000"/>
        <a:buFont typeface="Arial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30" indent="-142871" algn="l" defTabSz="68578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SzPct val="120000"/>
        <a:buFont typeface="Helvetica" charset="0"/>
        <a:buChar char="⁃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7552" indent="-133347" algn="l" defTabSz="68578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19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0896" y="280203"/>
            <a:ext cx="8531352" cy="457200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896" y="1099267"/>
            <a:ext cx="8527870" cy="362102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8673959" y="4814661"/>
            <a:ext cx="470043" cy="29141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5657DD-24B7-4628-B5DA-698972284F41}" type="slidenum">
              <a:rPr kumimoji="0" lang="en-US" sz="68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l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8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4480821" y="4854201"/>
            <a:ext cx="4197246" cy="1969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80" kern="0" dirty="0">
                <a:solidFill>
                  <a:schemeClr val="tx1"/>
                </a:solidFill>
                <a:cs typeface="Arial"/>
              </a:rPr>
              <a:t>© 2018 Unisys Corporation. All rights reserved.     | </a:t>
            </a:r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>
          <a:xfrm>
            <a:off x="310896" y="950809"/>
            <a:ext cx="914400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4847114"/>
            <a:ext cx="1085687" cy="17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26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  <p:sldLayoutId id="2147483801" r:id="rId26"/>
    <p:sldLayoutId id="2147483802" r:id="rId27"/>
    <p:sldLayoutId id="2147483803" r:id="rId28"/>
    <p:sldLayoutId id="2147483804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1" kern="1200" spc="-38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00020" indent="-200020" algn="l" defTabSz="685783" rtl="0" eaLnBrk="1" latinLnBrk="0" hangingPunct="1">
        <a:spcBef>
          <a:spcPts val="750"/>
        </a:spcBef>
        <a:spcAft>
          <a:spcPts val="150"/>
        </a:spcAft>
        <a:buClr>
          <a:schemeClr val="accent1"/>
        </a:buClr>
        <a:buSzPct val="120000"/>
        <a:buFont typeface="Arial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51" indent="-201608" algn="l" defTabSz="68578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SzPct val="120000"/>
        <a:buFont typeface="Helvetica" charset="0"/>
        <a:buChar char="⁃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34985" indent="-126997" algn="l" defTabSz="68578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SzPct val="120000"/>
        <a:buFont typeface="Arial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30" indent="-142871" algn="l" defTabSz="68578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SzPct val="120000"/>
        <a:buFont typeface="Helvetica" charset="0"/>
        <a:buChar char="⁃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7552" indent="-133347" algn="l" defTabSz="68578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4077790" y="3599007"/>
            <a:ext cx="5066209" cy="39611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86456" y="3335603"/>
            <a:ext cx="5068561" cy="526808"/>
          </a:xfrm>
        </p:spPr>
        <p:txBody>
          <a:bodyPr/>
          <a:lstStyle/>
          <a:p>
            <a:r>
              <a:rPr lang="en-US" dirty="0"/>
              <a:t>Unisys CloudForte™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086456" y="4016180"/>
            <a:ext cx="4754880" cy="161925"/>
          </a:xfrm>
        </p:spPr>
        <p:txBody>
          <a:bodyPr/>
          <a:lstStyle/>
          <a:p>
            <a:r>
              <a:rPr lang="en-US" b="1" dirty="0"/>
              <a:t>Presented by: </a:t>
            </a:r>
            <a:r>
              <a:rPr lang="en-US" dirty="0"/>
              <a:t>Peter O’Donoghue, Kevin Worley, and Lakshmi Ashok </a:t>
            </a:r>
          </a:p>
        </p:txBody>
      </p:sp>
    </p:spTree>
    <p:extLst>
      <p:ext uri="{BB962C8B-B14F-4D97-AF65-F5344CB8AC3E}">
        <p14:creationId xmlns:p14="http://schemas.microsoft.com/office/powerpoint/2010/main" val="107721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0" y="2029968"/>
            <a:ext cx="6309360" cy="1761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Selling CloudForte</a:t>
            </a:r>
          </a:p>
        </p:txBody>
      </p:sp>
    </p:spTree>
    <p:extLst>
      <p:ext uri="{BB962C8B-B14F-4D97-AF65-F5344CB8AC3E}">
        <p14:creationId xmlns:p14="http://schemas.microsoft.com/office/powerpoint/2010/main" val="291664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4391025"/>
            <a:ext cx="9144000" cy="752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" r="3522"/>
          <a:stretch/>
        </p:blipFill>
        <p:spPr>
          <a:xfrm>
            <a:off x="68238" y="4391025"/>
            <a:ext cx="2688609" cy="7524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26800" y="4567207"/>
            <a:ext cx="33075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www.unisys.com/inteliserve</a:t>
            </a:r>
          </a:p>
        </p:txBody>
      </p:sp>
    </p:spTree>
    <p:extLst>
      <p:ext uri="{BB962C8B-B14F-4D97-AF65-F5344CB8AC3E}">
        <p14:creationId xmlns:p14="http://schemas.microsoft.com/office/powerpoint/2010/main" val="199637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0" y="2029968"/>
            <a:ext cx="6309360" cy="1761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97022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371" y="401910"/>
            <a:ext cx="8531352" cy="457200"/>
          </a:xfrm>
        </p:spPr>
        <p:txBody>
          <a:bodyPr/>
          <a:lstStyle/>
          <a:p>
            <a:r>
              <a:rPr lang="en-US" dirty="0"/>
              <a:t>Challenges of Cloud Adoption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68661089"/>
              </p:ext>
            </p:extLst>
          </p:nvPr>
        </p:nvGraphicFramePr>
        <p:xfrm>
          <a:off x="301371" y="1015999"/>
          <a:ext cx="7282343" cy="3806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50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0" y="2029968"/>
            <a:ext cx="6309360" cy="1761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Nuts &amp; Bolts</a:t>
            </a:r>
          </a:p>
        </p:txBody>
      </p:sp>
    </p:spTree>
    <p:extLst>
      <p:ext uri="{BB962C8B-B14F-4D97-AF65-F5344CB8AC3E}">
        <p14:creationId xmlns:p14="http://schemas.microsoft.com/office/powerpoint/2010/main" val="126352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523" y="483868"/>
            <a:ext cx="8531352" cy="457200"/>
          </a:xfrm>
        </p:spPr>
        <p:txBody>
          <a:bodyPr/>
          <a:lstStyle/>
          <a:p>
            <a:r>
              <a:rPr lang="en-US" dirty="0">
                <a:solidFill>
                  <a:srgbClr val="D61546"/>
                </a:solidFill>
              </a:rPr>
              <a:t>                  </a:t>
            </a:r>
            <a:r>
              <a:rPr lang="en-US" dirty="0"/>
              <a:t>Offering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0896" y="1093559"/>
            <a:ext cx="8531352" cy="36210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 comprehensive managed services offering specifically designed for the </a:t>
            </a:r>
            <a:r>
              <a:rPr lang="en-US" sz="1600" b="1" dirty="0"/>
              <a:t>management</a:t>
            </a:r>
            <a:r>
              <a:rPr lang="en-US" sz="1600" dirty="0"/>
              <a:t>, </a:t>
            </a:r>
            <a:r>
              <a:rPr lang="en-US" sz="1600" b="1" dirty="0"/>
              <a:t>governance</a:t>
            </a:r>
            <a:r>
              <a:rPr lang="en-US" sz="1600" dirty="0"/>
              <a:t>, and </a:t>
            </a:r>
            <a:r>
              <a:rPr lang="en-US" sz="1600" b="1" dirty="0"/>
              <a:t>migration</a:t>
            </a:r>
            <a:r>
              <a:rPr lang="en-US" sz="1600" dirty="0"/>
              <a:t> of Amazon Web Services (AWS) public cloud environments. </a:t>
            </a:r>
          </a:p>
          <a:p>
            <a:pPr marL="514350" indent="-285750">
              <a:buFont typeface="Symbol" panose="05050102010706020507" pitchFamily="18" charset="2"/>
              <a:buChar char="-"/>
            </a:pPr>
            <a:r>
              <a:rPr lang="en-US" sz="1600" dirty="0"/>
              <a:t>Set of </a:t>
            </a:r>
            <a:r>
              <a:rPr lang="en-US" sz="1600" b="1" dirty="0"/>
              <a:t>subscription services </a:t>
            </a:r>
            <a:r>
              <a:rPr lang="en-US" sz="1600" dirty="0"/>
              <a:t>to </a:t>
            </a:r>
            <a:r>
              <a:rPr lang="en-US" sz="1600" b="1" dirty="0"/>
              <a:t>securely manage and govern </a:t>
            </a:r>
            <a:r>
              <a:rPr lang="en-US" sz="1600" dirty="0"/>
              <a:t>the use of AWS public cloud resources</a:t>
            </a:r>
          </a:p>
          <a:p>
            <a:pPr marL="514350" indent="-285750">
              <a:buFont typeface="Symbol" panose="05050102010706020507" pitchFamily="18" charset="2"/>
              <a:buChar char="-"/>
            </a:pPr>
            <a:r>
              <a:rPr lang="en-US" sz="1600" dirty="0"/>
              <a:t>Professional services that </a:t>
            </a:r>
            <a:r>
              <a:rPr lang="en-US" sz="1600" b="1" dirty="0"/>
              <a:t>securely accelerates enterprise adoption </a:t>
            </a:r>
            <a:r>
              <a:rPr lang="en-US" sz="1600" dirty="0"/>
              <a:t>of AWS cloud resources for agencies. 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1600" dirty="0"/>
              <a:t>Envisioned and developed by seasoned Unisys cloud veterans to </a:t>
            </a:r>
            <a:r>
              <a:rPr lang="en-US" sz="1600" b="1" dirty="0"/>
              <a:t>directly address the most critical challenges </a:t>
            </a:r>
            <a:r>
              <a:rPr lang="en-US" sz="1600" dirty="0"/>
              <a:t>encountered by agencies </a:t>
            </a:r>
            <a:r>
              <a:rPr lang="en-US" sz="1600" i="1" dirty="0"/>
              <a:t>at any stage in their journey to the cloud</a:t>
            </a:r>
            <a:r>
              <a:rPr lang="en-US" sz="1600" dirty="0"/>
              <a:t>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22" y="531866"/>
            <a:ext cx="1498853" cy="28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3"/>
          <a:srcRect t="1587" b="-1"/>
          <a:stretch/>
        </p:blipFill>
        <p:spPr>
          <a:xfrm>
            <a:off x="923162" y="1893294"/>
            <a:ext cx="7321678" cy="2967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896" y="509186"/>
            <a:ext cx="8531352" cy="457200"/>
          </a:xfrm>
        </p:spPr>
        <p:txBody>
          <a:bodyPr/>
          <a:lstStyle/>
          <a:p>
            <a:r>
              <a:rPr lang="en-US" dirty="0"/>
              <a:t>              Services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0896" y="1036409"/>
            <a:ext cx="8531352" cy="36210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350" dirty="0"/>
              <a:t>Includes both </a:t>
            </a:r>
            <a:r>
              <a:rPr lang="en-US" sz="1350" b="1" dirty="0"/>
              <a:t>subscription-based platform services </a:t>
            </a:r>
            <a:r>
              <a:rPr lang="en-US" sz="1350" dirty="0"/>
              <a:t>(</a:t>
            </a:r>
            <a:r>
              <a:rPr lang="en-US" sz="1350" b="1" dirty="0">
                <a:solidFill>
                  <a:srgbClr val="D61546"/>
                </a:solidFill>
              </a:rPr>
              <a:t>Consume &amp; Command</a:t>
            </a:r>
            <a:r>
              <a:rPr lang="en-US" sz="1350" dirty="0"/>
              <a:t>) and </a:t>
            </a:r>
            <a:r>
              <a:rPr lang="en-US" sz="1350" b="1" dirty="0"/>
              <a:t>expert professional services</a:t>
            </a:r>
            <a:r>
              <a:rPr lang="en-US" sz="1350" b="1" i="1" dirty="0"/>
              <a:t> </a:t>
            </a:r>
            <a:r>
              <a:rPr lang="en-US" sz="1350" dirty="0"/>
              <a:t>(</a:t>
            </a:r>
            <a:r>
              <a:rPr lang="en-US" sz="1350" b="1" dirty="0">
                <a:solidFill>
                  <a:srgbClr val="D61546"/>
                </a:solidFill>
              </a:rPr>
              <a:t>Accelerate &amp; Transform</a:t>
            </a:r>
            <a:r>
              <a:rPr lang="en-US" sz="1350" dirty="0"/>
              <a:t>).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50" dirty="0"/>
              <a:t>It is </a:t>
            </a:r>
            <a:r>
              <a:rPr lang="en-US" sz="1350" i="1" dirty="0"/>
              <a:t>important to note </a:t>
            </a:r>
            <a:r>
              <a:rPr lang="en-US" sz="1350" dirty="0"/>
              <a:t>that each service bundle contains features that enable individual consumption with </a:t>
            </a:r>
            <a:r>
              <a:rPr lang="en-US" sz="1350" b="1" dirty="0"/>
              <a:t>no dependencies</a:t>
            </a:r>
            <a:r>
              <a:rPr lang="en-US" sz="1350" dirty="0"/>
              <a:t> on other service bundles.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" y="567061"/>
            <a:ext cx="1498853" cy="28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5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3785" y="499763"/>
            <a:ext cx="6367988" cy="457200"/>
          </a:xfrm>
        </p:spPr>
        <p:txBody>
          <a:bodyPr/>
          <a:lstStyle/>
          <a:p>
            <a:r>
              <a:rPr lang="en-US" dirty="0"/>
              <a:t>for AWS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3054053" y="1542942"/>
            <a:ext cx="3592951" cy="187678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44E5F"/>
            </a:solidFill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endParaRPr lang="en-US" b="1" dirty="0">
              <a:solidFill>
                <a:srgbClr val="11AFAA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54053" y="1116323"/>
            <a:ext cx="3592951" cy="4055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11AFAA"/>
            </a:solidFill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endParaRPr lang="en-US" b="1" dirty="0">
              <a:solidFill>
                <a:srgbClr val="11AFAA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621149" y="1116321"/>
            <a:ext cx="306748" cy="3699112"/>
          </a:xfrm>
          <a:prstGeom prst="rect">
            <a:avLst/>
          </a:prstGeom>
          <a:solidFill>
            <a:srgbClr val="1A305B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2599212" y="1116322"/>
            <a:ext cx="350621" cy="766416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vert="vert270" wrap="square" rtlCol="0">
            <a:spAutoFit/>
          </a:bodyPr>
          <a:lstStyle/>
          <a:p>
            <a:pPr algn="ctr">
              <a:lnSpc>
                <a:spcPct val="95000"/>
              </a:lnSpc>
              <a:spcBef>
                <a:spcPts val="1200"/>
              </a:spcBef>
            </a:pPr>
            <a:r>
              <a:rPr lang="en-US" sz="1200" b="1" dirty="0">
                <a:solidFill>
                  <a:schemeClr val="bg1"/>
                </a:solidFill>
                <a:ea typeface="Arial" charset="0"/>
                <a:cs typeface="Arial" charset="0"/>
              </a:rPr>
              <a:t>DevOps</a:t>
            </a:r>
          </a:p>
        </p:txBody>
      </p:sp>
      <p:sp>
        <p:nvSpPr>
          <p:cNvPr id="16" name="Freeform 228"/>
          <p:cNvSpPr>
            <a:spLocks noEditPoints="1"/>
          </p:cNvSpPr>
          <p:nvPr/>
        </p:nvSpPr>
        <p:spPr bwMode="auto">
          <a:xfrm>
            <a:off x="1681475" y="1509393"/>
            <a:ext cx="423806" cy="359774"/>
          </a:xfrm>
          <a:custGeom>
            <a:avLst/>
            <a:gdLst>
              <a:gd name="T0" fmla="*/ 9 w 52"/>
              <a:gd name="T1" fmla="*/ 28 h 48"/>
              <a:gd name="T2" fmla="*/ 5 w 52"/>
              <a:gd name="T3" fmla="*/ 28 h 48"/>
              <a:gd name="T4" fmla="*/ 0 w 52"/>
              <a:gd name="T5" fmla="*/ 24 h 48"/>
              <a:gd name="T6" fmla="*/ 3 w 52"/>
              <a:gd name="T7" fmla="*/ 14 h 48"/>
              <a:gd name="T8" fmla="*/ 10 w 52"/>
              <a:gd name="T9" fmla="*/ 16 h 48"/>
              <a:gd name="T10" fmla="*/ 14 w 52"/>
              <a:gd name="T11" fmla="*/ 16 h 48"/>
              <a:gd name="T12" fmla="*/ 14 w 52"/>
              <a:gd name="T13" fmla="*/ 18 h 48"/>
              <a:gd name="T14" fmla="*/ 16 w 52"/>
              <a:gd name="T15" fmla="*/ 24 h 48"/>
              <a:gd name="T16" fmla="*/ 9 w 52"/>
              <a:gd name="T17" fmla="*/ 28 h 48"/>
              <a:gd name="T18" fmla="*/ 10 w 52"/>
              <a:gd name="T19" fmla="*/ 14 h 48"/>
              <a:gd name="T20" fmla="*/ 4 w 52"/>
              <a:gd name="T21" fmla="*/ 7 h 48"/>
              <a:gd name="T22" fmla="*/ 10 w 52"/>
              <a:gd name="T23" fmla="*/ 0 h 48"/>
              <a:gd name="T24" fmla="*/ 17 w 52"/>
              <a:gd name="T25" fmla="*/ 7 h 48"/>
              <a:gd name="T26" fmla="*/ 10 w 52"/>
              <a:gd name="T27" fmla="*/ 14 h 48"/>
              <a:gd name="T28" fmla="*/ 38 w 52"/>
              <a:gd name="T29" fmla="*/ 48 h 48"/>
              <a:gd name="T30" fmla="*/ 14 w 52"/>
              <a:gd name="T31" fmla="*/ 48 h 48"/>
              <a:gd name="T32" fmla="*/ 7 w 52"/>
              <a:gd name="T33" fmla="*/ 42 h 48"/>
              <a:gd name="T34" fmla="*/ 16 w 52"/>
              <a:gd name="T35" fmla="*/ 26 h 48"/>
              <a:gd name="T36" fmla="*/ 26 w 52"/>
              <a:gd name="T37" fmla="*/ 30 h 48"/>
              <a:gd name="T38" fmla="*/ 35 w 52"/>
              <a:gd name="T39" fmla="*/ 26 h 48"/>
              <a:gd name="T40" fmla="*/ 45 w 52"/>
              <a:gd name="T41" fmla="*/ 42 h 48"/>
              <a:gd name="T42" fmla="*/ 38 w 52"/>
              <a:gd name="T43" fmla="*/ 48 h 48"/>
              <a:gd name="T44" fmla="*/ 26 w 52"/>
              <a:gd name="T45" fmla="*/ 28 h 48"/>
              <a:gd name="T46" fmla="*/ 16 w 52"/>
              <a:gd name="T47" fmla="*/ 18 h 48"/>
              <a:gd name="T48" fmla="*/ 26 w 52"/>
              <a:gd name="T49" fmla="*/ 7 h 48"/>
              <a:gd name="T50" fmla="*/ 36 w 52"/>
              <a:gd name="T51" fmla="*/ 18 h 48"/>
              <a:gd name="T52" fmla="*/ 26 w 52"/>
              <a:gd name="T53" fmla="*/ 28 h 48"/>
              <a:gd name="T54" fmla="*/ 41 w 52"/>
              <a:gd name="T55" fmla="*/ 14 h 48"/>
              <a:gd name="T56" fmla="*/ 34 w 52"/>
              <a:gd name="T57" fmla="*/ 7 h 48"/>
              <a:gd name="T58" fmla="*/ 41 w 52"/>
              <a:gd name="T59" fmla="*/ 0 h 48"/>
              <a:gd name="T60" fmla="*/ 48 w 52"/>
              <a:gd name="T61" fmla="*/ 7 h 48"/>
              <a:gd name="T62" fmla="*/ 41 w 52"/>
              <a:gd name="T63" fmla="*/ 14 h 48"/>
              <a:gd name="T64" fmla="*/ 46 w 52"/>
              <a:gd name="T65" fmla="*/ 28 h 48"/>
              <a:gd name="T66" fmla="*/ 43 w 52"/>
              <a:gd name="T67" fmla="*/ 28 h 48"/>
              <a:gd name="T68" fmla="*/ 36 w 52"/>
              <a:gd name="T69" fmla="*/ 24 h 48"/>
              <a:gd name="T70" fmla="*/ 38 w 52"/>
              <a:gd name="T71" fmla="*/ 18 h 48"/>
              <a:gd name="T72" fmla="*/ 38 w 52"/>
              <a:gd name="T73" fmla="*/ 16 h 48"/>
              <a:gd name="T74" fmla="*/ 41 w 52"/>
              <a:gd name="T75" fmla="*/ 16 h 48"/>
              <a:gd name="T76" fmla="*/ 48 w 52"/>
              <a:gd name="T77" fmla="*/ 14 h 48"/>
              <a:gd name="T78" fmla="*/ 52 w 52"/>
              <a:gd name="T79" fmla="*/ 24 h 48"/>
              <a:gd name="T80" fmla="*/ 46 w 52"/>
              <a:gd name="T81" fmla="*/ 2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2" h="48">
                <a:moveTo>
                  <a:pt x="9" y="28"/>
                </a:moveTo>
                <a:cubicBezTo>
                  <a:pt x="5" y="28"/>
                  <a:pt x="5" y="28"/>
                  <a:pt x="5" y="28"/>
                </a:cubicBezTo>
                <a:cubicBezTo>
                  <a:pt x="3" y="28"/>
                  <a:pt x="0" y="27"/>
                  <a:pt x="0" y="24"/>
                </a:cubicBezTo>
                <a:cubicBezTo>
                  <a:pt x="0" y="21"/>
                  <a:pt x="0" y="14"/>
                  <a:pt x="3" y="14"/>
                </a:cubicBezTo>
                <a:cubicBezTo>
                  <a:pt x="4" y="14"/>
                  <a:pt x="7" y="16"/>
                  <a:pt x="10" y="16"/>
                </a:cubicBezTo>
                <a:cubicBezTo>
                  <a:pt x="12" y="16"/>
                  <a:pt x="13" y="16"/>
                  <a:pt x="14" y="16"/>
                </a:cubicBezTo>
                <a:cubicBezTo>
                  <a:pt x="14" y="16"/>
                  <a:pt x="14" y="17"/>
                  <a:pt x="14" y="18"/>
                </a:cubicBezTo>
                <a:cubicBezTo>
                  <a:pt x="14" y="20"/>
                  <a:pt x="15" y="22"/>
                  <a:pt x="16" y="24"/>
                </a:cubicBezTo>
                <a:cubicBezTo>
                  <a:pt x="13" y="25"/>
                  <a:pt x="11" y="26"/>
                  <a:pt x="9" y="28"/>
                </a:cubicBezTo>
                <a:close/>
                <a:moveTo>
                  <a:pt x="10" y="14"/>
                </a:moveTo>
                <a:cubicBezTo>
                  <a:pt x="7" y="14"/>
                  <a:pt x="4" y="11"/>
                  <a:pt x="4" y="7"/>
                </a:cubicBezTo>
                <a:cubicBezTo>
                  <a:pt x="4" y="4"/>
                  <a:pt x="7" y="0"/>
                  <a:pt x="10" y="0"/>
                </a:cubicBezTo>
                <a:cubicBezTo>
                  <a:pt x="14" y="0"/>
                  <a:pt x="17" y="4"/>
                  <a:pt x="17" y="7"/>
                </a:cubicBezTo>
                <a:cubicBezTo>
                  <a:pt x="17" y="11"/>
                  <a:pt x="14" y="14"/>
                  <a:pt x="10" y="14"/>
                </a:cubicBezTo>
                <a:close/>
                <a:moveTo>
                  <a:pt x="38" y="48"/>
                </a:moveTo>
                <a:cubicBezTo>
                  <a:pt x="14" y="48"/>
                  <a:pt x="14" y="48"/>
                  <a:pt x="14" y="48"/>
                </a:cubicBezTo>
                <a:cubicBezTo>
                  <a:pt x="10" y="48"/>
                  <a:pt x="7" y="46"/>
                  <a:pt x="7" y="42"/>
                </a:cubicBezTo>
                <a:cubicBezTo>
                  <a:pt x="7" y="35"/>
                  <a:pt x="8" y="26"/>
                  <a:pt x="16" y="26"/>
                </a:cubicBezTo>
                <a:cubicBezTo>
                  <a:pt x="17" y="26"/>
                  <a:pt x="20" y="30"/>
                  <a:pt x="26" y="30"/>
                </a:cubicBezTo>
                <a:cubicBezTo>
                  <a:pt x="31" y="30"/>
                  <a:pt x="35" y="26"/>
                  <a:pt x="35" y="26"/>
                </a:cubicBezTo>
                <a:cubicBezTo>
                  <a:pt x="43" y="26"/>
                  <a:pt x="45" y="35"/>
                  <a:pt x="45" y="42"/>
                </a:cubicBezTo>
                <a:cubicBezTo>
                  <a:pt x="45" y="46"/>
                  <a:pt x="42" y="48"/>
                  <a:pt x="38" y="48"/>
                </a:cubicBezTo>
                <a:close/>
                <a:moveTo>
                  <a:pt x="26" y="28"/>
                </a:moveTo>
                <a:cubicBezTo>
                  <a:pt x="20" y="28"/>
                  <a:pt x="16" y="23"/>
                  <a:pt x="16" y="18"/>
                </a:cubicBezTo>
                <a:cubicBezTo>
                  <a:pt x="16" y="12"/>
                  <a:pt x="20" y="7"/>
                  <a:pt x="26" y="7"/>
                </a:cubicBezTo>
                <a:cubicBezTo>
                  <a:pt x="32" y="7"/>
                  <a:pt x="36" y="12"/>
                  <a:pt x="36" y="18"/>
                </a:cubicBezTo>
                <a:cubicBezTo>
                  <a:pt x="36" y="23"/>
                  <a:pt x="32" y="28"/>
                  <a:pt x="26" y="28"/>
                </a:cubicBezTo>
                <a:close/>
                <a:moveTo>
                  <a:pt x="41" y="14"/>
                </a:moveTo>
                <a:cubicBezTo>
                  <a:pt x="37" y="14"/>
                  <a:pt x="34" y="11"/>
                  <a:pt x="34" y="7"/>
                </a:cubicBezTo>
                <a:cubicBezTo>
                  <a:pt x="34" y="4"/>
                  <a:pt x="37" y="0"/>
                  <a:pt x="41" y="0"/>
                </a:cubicBezTo>
                <a:cubicBezTo>
                  <a:pt x="45" y="0"/>
                  <a:pt x="48" y="4"/>
                  <a:pt x="48" y="7"/>
                </a:cubicBezTo>
                <a:cubicBezTo>
                  <a:pt x="48" y="11"/>
                  <a:pt x="45" y="14"/>
                  <a:pt x="41" y="14"/>
                </a:cubicBezTo>
                <a:close/>
                <a:moveTo>
                  <a:pt x="46" y="28"/>
                </a:moveTo>
                <a:cubicBezTo>
                  <a:pt x="43" y="28"/>
                  <a:pt x="43" y="28"/>
                  <a:pt x="43" y="28"/>
                </a:cubicBezTo>
                <a:cubicBezTo>
                  <a:pt x="41" y="26"/>
                  <a:pt x="38" y="25"/>
                  <a:pt x="36" y="24"/>
                </a:cubicBezTo>
                <a:cubicBezTo>
                  <a:pt x="37" y="22"/>
                  <a:pt x="38" y="20"/>
                  <a:pt x="38" y="18"/>
                </a:cubicBezTo>
                <a:cubicBezTo>
                  <a:pt x="38" y="17"/>
                  <a:pt x="38" y="16"/>
                  <a:pt x="38" y="16"/>
                </a:cubicBezTo>
                <a:cubicBezTo>
                  <a:pt x="39" y="16"/>
                  <a:pt x="40" y="16"/>
                  <a:pt x="41" y="16"/>
                </a:cubicBezTo>
                <a:cubicBezTo>
                  <a:pt x="45" y="16"/>
                  <a:pt x="48" y="14"/>
                  <a:pt x="48" y="14"/>
                </a:cubicBezTo>
                <a:cubicBezTo>
                  <a:pt x="52" y="14"/>
                  <a:pt x="52" y="21"/>
                  <a:pt x="52" y="24"/>
                </a:cubicBezTo>
                <a:cubicBezTo>
                  <a:pt x="52" y="27"/>
                  <a:pt x="49" y="28"/>
                  <a:pt x="46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7" name="Rectangle 16"/>
          <p:cNvSpPr/>
          <p:nvPr/>
        </p:nvSpPr>
        <p:spPr bwMode="auto">
          <a:xfrm>
            <a:off x="347491" y="1116322"/>
            <a:ext cx="1948289" cy="1601000"/>
          </a:xfrm>
          <a:prstGeom prst="rect">
            <a:avLst/>
          </a:prstGeom>
          <a:solidFill>
            <a:srgbClr val="11AFAA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396175" y="1350238"/>
            <a:ext cx="1406246" cy="1218026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1100" b="1" i="1" dirty="0">
                <a:solidFill>
                  <a:schemeClr val="bg1"/>
                </a:solidFill>
                <a:ea typeface="Arial" charset="0"/>
                <a:cs typeface="Arial" charset="0"/>
              </a:rPr>
              <a:t>CloudForte </a:t>
            </a:r>
            <a:br>
              <a:rPr lang="en-US" sz="1100" b="1" i="1" dirty="0">
                <a:solidFill>
                  <a:schemeClr val="bg1"/>
                </a:solidFill>
                <a:ea typeface="Arial" charset="0"/>
                <a:cs typeface="Arial" charset="0"/>
              </a:rPr>
            </a:br>
            <a:r>
              <a:rPr lang="en-US" sz="1100" b="1" i="1" dirty="0">
                <a:solidFill>
                  <a:schemeClr val="bg1"/>
                </a:solidFill>
                <a:ea typeface="Arial" charset="0"/>
                <a:cs typeface="Arial" charset="0"/>
              </a:rPr>
              <a:t>enables </a:t>
            </a:r>
            <a:br>
              <a:rPr lang="en-US" sz="1100" b="1" i="1" dirty="0">
                <a:solidFill>
                  <a:schemeClr val="bg1"/>
                </a:solidFill>
                <a:ea typeface="Arial" charset="0"/>
                <a:cs typeface="Arial" charset="0"/>
              </a:rPr>
            </a:br>
            <a:r>
              <a:rPr lang="en-US" sz="1100" b="1" i="1" dirty="0">
                <a:solidFill>
                  <a:schemeClr val="bg1"/>
                </a:solidFill>
                <a:ea typeface="Arial" charset="0"/>
                <a:cs typeface="Arial" charset="0"/>
              </a:rPr>
              <a:t>secure, </a:t>
            </a:r>
            <a:br>
              <a:rPr lang="en-US" sz="1100" b="1" i="1" dirty="0">
                <a:solidFill>
                  <a:schemeClr val="bg1"/>
                </a:solidFill>
                <a:ea typeface="Arial" charset="0"/>
                <a:cs typeface="Arial" charset="0"/>
              </a:rPr>
            </a:br>
            <a:r>
              <a:rPr lang="en-US" sz="1100" b="1" i="1" dirty="0">
                <a:solidFill>
                  <a:schemeClr val="bg1"/>
                </a:solidFill>
                <a:ea typeface="Arial" charset="0"/>
                <a:cs typeface="Arial" charset="0"/>
              </a:rPr>
              <a:t>governed </a:t>
            </a:r>
            <a:br>
              <a:rPr lang="en-US" sz="1100" b="1" i="1" dirty="0">
                <a:solidFill>
                  <a:schemeClr val="bg1"/>
                </a:solidFill>
                <a:ea typeface="Arial" charset="0"/>
                <a:cs typeface="Arial" charset="0"/>
              </a:rPr>
            </a:br>
            <a:r>
              <a:rPr lang="en-US" sz="1100" b="1" i="1" dirty="0">
                <a:solidFill>
                  <a:schemeClr val="bg1"/>
                </a:solidFill>
                <a:ea typeface="Arial" charset="0"/>
                <a:cs typeface="Arial" charset="0"/>
              </a:rPr>
              <a:t>access to </a:t>
            </a:r>
            <a:br>
              <a:rPr lang="en-US" sz="1100" b="1" i="1" dirty="0">
                <a:solidFill>
                  <a:schemeClr val="bg1"/>
                </a:solidFill>
                <a:ea typeface="Arial" charset="0"/>
                <a:cs typeface="Arial" charset="0"/>
              </a:rPr>
            </a:br>
            <a:r>
              <a:rPr lang="en-US" sz="1100" b="1" i="1" dirty="0">
                <a:solidFill>
                  <a:schemeClr val="bg1"/>
                </a:solidFill>
                <a:ea typeface="Arial" charset="0"/>
                <a:cs typeface="Arial" charset="0"/>
              </a:rPr>
              <a:t>native </a:t>
            </a:r>
            <a:br>
              <a:rPr lang="en-US" sz="1100" b="1" i="1" dirty="0">
                <a:solidFill>
                  <a:schemeClr val="bg1"/>
                </a:solidFill>
                <a:ea typeface="Arial" charset="0"/>
                <a:cs typeface="Arial" charset="0"/>
              </a:rPr>
            </a:br>
            <a:r>
              <a:rPr lang="en-US" sz="1100" b="1" i="1" dirty="0">
                <a:solidFill>
                  <a:schemeClr val="bg1"/>
                </a:solidFill>
                <a:ea typeface="Arial" charset="0"/>
                <a:cs typeface="Arial" charset="0"/>
              </a:rPr>
              <a:t>services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1154718" y="2076232"/>
            <a:ext cx="1174933" cy="43436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spcBef>
                <a:spcPts val="0"/>
              </a:spcBef>
            </a:pPr>
            <a:r>
              <a:rPr lang="en-US" sz="900" dirty="0">
                <a:solidFill>
                  <a:schemeClr val="bg1"/>
                </a:solidFill>
                <a:ea typeface="Arial" charset="0"/>
                <a:cs typeface="Arial" charset="0"/>
              </a:rPr>
              <a:t>Cloud Native</a:t>
            </a:r>
          </a:p>
          <a:p>
            <a:pPr algn="ctr">
              <a:lnSpc>
                <a:spcPct val="95000"/>
              </a:lnSpc>
              <a:spcBef>
                <a:spcPts val="0"/>
              </a:spcBef>
            </a:pPr>
            <a:r>
              <a:rPr lang="en-US" sz="900" dirty="0">
                <a:solidFill>
                  <a:schemeClr val="bg1"/>
                </a:solidFill>
                <a:ea typeface="Arial" charset="0"/>
                <a:cs typeface="Arial" charset="0"/>
              </a:rPr>
              <a:t>Development Teams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380860" y="1355727"/>
            <a:ext cx="708565" cy="648995"/>
          </a:xfrm>
          <a:prstGeom prst="ellipse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Freeform 228"/>
          <p:cNvSpPr>
            <a:spLocks noEditPoints="1"/>
          </p:cNvSpPr>
          <p:nvPr/>
        </p:nvSpPr>
        <p:spPr bwMode="auto">
          <a:xfrm>
            <a:off x="1523239" y="1500337"/>
            <a:ext cx="423806" cy="359774"/>
          </a:xfrm>
          <a:custGeom>
            <a:avLst/>
            <a:gdLst>
              <a:gd name="T0" fmla="*/ 9 w 52"/>
              <a:gd name="T1" fmla="*/ 28 h 48"/>
              <a:gd name="T2" fmla="*/ 5 w 52"/>
              <a:gd name="T3" fmla="*/ 28 h 48"/>
              <a:gd name="T4" fmla="*/ 0 w 52"/>
              <a:gd name="T5" fmla="*/ 24 h 48"/>
              <a:gd name="T6" fmla="*/ 3 w 52"/>
              <a:gd name="T7" fmla="*/ 14 h 48"/>
              <a:gd name="T8" fmla="*/ 10 w 52"/>
              <a:gd name="T9" fmla="*/ 16 h 48"/>
              <a:gd name="T10" fmla="*/ 14 w 52"/>
              <a:gd name="T11" fmla="*/ 16 h 48"/>
              <a:gd name="T12" fmla="*/ 14 w 52"/>
              <a:gd name="T13" fmla="*/ 18 h 48"/>
              <a:gd name="T14" fmla="*/ 16 w 52"/>
              <a:gd name="T15" fmla="*/ 24 h 48"/>
              <a:gd name="T16" fmla="*/ 9 w 52"/>
              <a:gd name="T17" fmla="*/ 28 h 48"/>
              <a:gd name="T18" fmla="*/ 10 w 52"/>
              <a:gd name="T19" fmla="*/ 14 h 48"/>
              <a:gd name="T20" fmla="*/ 4 w 52"/>
              <a:gd name="T21" fmla="*/ 7 h 48"/>
              <a:gd name="T22" fmla="*/ 10 w 52"/>
              <a:gd name="T23" fmla="*/ 0 h 48"/>
              <a:gd name="T24" fmla="*/ 17 w 52"/>
              <a:gd name="T25" fmla="*/ 7 h 48"/>
              <a:gd name="T26" fmla="*/ 10 w 52"/>
              <a:gd name="T27" fmla="*/ 14 h 48"/>
              <a:gd name="T28" fmla="*/ 38 w 52"/>
              <a:gd name="T29" fmla="*/ 48 h 48"/>
              <a:gd name="T30" fmla="*/ 14 w 52"/>
              <a:gd name="T31" fmla="*/ 48 h 48"/>
              <a:gd name="T32" fmla="*/ 7 w 52"/>
              <a:gd name="T33" fmla="*/ 42 h 48"/>
              <a:gd name="T34" fmla="*/ 16 w 52"/>
              <a:gd name="T35" fmla="*/ 26 h 48"/>
              <a:gd name="T36" fmla="*/ 26 w 52"/>
              <a:gd name="T37" fmla="*/ 30 h 48"/>
              <a:gd name="T38" fmla="*/ 35 w 52"/>
              <a:gd name="T39" fmla="*/ 26 h 48"/>
              <a:gd name="T40" fmla="*/ 45 w 52"/>
              <a:gd name="T41" fmla="*/ 42 h 48"/>
              <a:gd name="T42" fmla="*/ 38 w 52"/>
              <a:gd name="T43" fmla="*/ 48 h 48"/>
              <a:gd name="T44" fmla="*/ 26 w 52"/>
              <a:gd name="T45" fmla="*/ 28 h 48"/>
              <a:gd name="T46" fmla="*/ 16 w 52"/>
              <a:gd name="T47" fmla="*/ 18 h 48"/>
              <a:gd name="T48" fmla="*/ 26 w 52"/>
              <a:gd name="T49" fmla="*/ 7 h 48"/>
              <a:gd name="T50" fmla="*/ 36 w 52"/>
              <a:gd name="T51" fmla="*/ 18 h 48"/>
              <a:gd name="T52" fmla="*/ 26 w 52"/>
              <a:gd name="T53" fmla="*/ 28 h 48"/>
              <a:gd name="T54" fmla="*/ 41 w 52"/>
              <a:gd name="T55" fmla="*/ 14 h 48"/>
              <a:gd name="T56" fmla="*/ 34 w 52"/>
              <a:gd name="T57" fmla="*/ 7 h 48"/>
              <a:gd name="T58" fmla="*/ 41 w 52"/>
              <a:gd name="T59" fmla="*/ 0 h 48"/>
              <a:gd name="T60" fmla="*/ 48 w 52"/>
              <a:gd name="T61" fmla="*/ 7 h 48"/>
              <a:gd name="T62" fmla="*/ 41 w 52"/>
              <a:gd name="T63" fmla="*/ 14 h 48"/>
              <a:gd name="T64" fmla="*/ 46 w 52"/>
              <a:gd name="T65" fmla="*/ 28 h 48"/>
              <a:gd name="T66" fmla="*/ 43 w 52"/>
              <a:gd name="T67" fmla="*/ 28 h 48"/>
              <a:gd name="T68" fmla="*/ 36 w 52"/>
              <a:gd name="T69" fmla="*/ 24 h 48"/>
              <a:gd name="T70" fmla="*/ 38 w 52"/>
              <a:gd name="T71" fmla="*/ 18 h 48"/>
              <a:gd name="T72" fmla="*/ 38 w 52"/>
              <a:gd name="T73" fmla="*/ 16 h 48"/>
              <a:gd name="T74" fmla="*/ 41 w 52"/>
              <a:gd name="T75" fmla="*/ 16 h 48"/>
              <a:gd name="T76" fmla="*/ 48 w 52"/>
              <a:gd name="T77" fmla="*/ 14 h 48"/>
              <a:gd name="T78" fmla="*/ 52 w 52"/>
              <a:gd name="T79" fmla="*/ 24 h 48"/>
              <a:gd name="T80" fmla="*/ 46 w 52"/>
              <a:gd name="T81" fmla="*/ 2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2" h="48">
                <a:moveTo>
                  <a:pt x="9" y="28"/>
                </a:moveTo>
                <a:cubicBezTo>
                  <a:pt x="5" y="28"/>
                  <a:pt x="5" y="28"/>
                  <a:pt x="5" y="28"/>
                </a:cubicBezTo>
                <a:cubicBezTo>
                  <a:pt x="3" y="28"/>
                  <a:pt x="0" y="27"/>
                  <a:pt x="0" y="24"/>
                </a:cubicBezTo>
                <a:cubicBezTo>
                  <a:pt x="0" y="21"/>
                  <a:pt x="0" y="14"/>
                  <a:pt x="3" y="14"/>
                </a:cubicBezTo>
                <a:cubicBezTo>
                  <a:pt x="4" y="14"/>
                  <a:pt x="7" y="16"/>
                  <a:pt x="10" y="16"/>
                </a:cubicBezTo>
                <a:cubicBezTo>
                  <a:pt x="12" y="16"/>
                  <a:pt x="13" y="16"/>
                  <a:pt x="14" y="16"/>
                </a:cubicBezTo>
                <a:cubicBezTo>
                  <a:pt x="14" y="16"/>
                  <a:pt x="14" y="17"/>
                  <a:pt x="14" y="18"/>
                </a:cubicBezTo>
                <a:cubicBezTo>
                  <a:pt x="14" y="20"/>
                  <a:pt x="15" y="22"/>
                  <a:pt x="16" y="24"/>
                </a:cubicBezTo>
                <a:cubicBezTo>
                  <a:pt x="13" y="25"/>
                  <a:pt x="11" y="26"/>
                  <a:pt x="9" y="28"/>
                </a:cubicBezTo>
                <a:close/>
                <a:moveTo>
                  <a:pt x="10" y="14"/>
                </a:moveTo>
                <a:cubicBezTo>
                  <a:pt x="7" y="14"/>
                  <a:pt x="4" y="11"/>
                  <a:pt x="4" y="7"/>
                </a:cubicBezTo>
                <a:cubicBezTo>
                  <a:pt x="4" y="4"/>
                  <a:pt x="7" y="0"/>
                  <a:pt x="10" y="0"/>
                </a:cubicBezTo>
                <a:cubicBezTo>
                  <a:pt x="14" y="0"/>
                  <a:pt x="17" y="4"/>
                  <a:pt x="17" y="7"/>
                </a:cubicBezTo>
                <a:cubicBezTo>
                  <a:pt x="17" y="11"/>
                  <a:pt x="14" y="14"/>
                  <a:pt x="10" y="14"/>
                </a:cubicBezTo>
                <a:close/>
                <a:moveTo>
                  <a:pt x="38" y="48"/>
                </a:moveTo>
                <a:cubicBezTo>
                  <a:pt x="14" y="48"/>
                  <a:pt x="14" y="48"/>
                  <a:pt x="14" y="48"/>
                </a:cubicBezTo>
                <a:cubicBezTo>
                  <a:pt x="10" y="48"/>
                  <a:pt x="7" y="46"/>
                  <a:pt x="7" y="42"/>
                </a:cubicBezTo>
                <a:cubicBezTo>
                  <a:pt x="7" y="35"/>
                  <a:pt x="8" y="26"/>
                  <a:pt x="16" y="26"/>
                </a:cubicBezTo>
                <a:cubicBezTo>
                  <a:pt x="17" y="26"/>
                  <a:pt x="20" y="30"/>
                  <a:pt x="26" y="30"/>
                </a:cubicBezTo>
                <a:cubicBezTo>
                  <a:pt x="31" y="30"/>
                  <a:pt x="35" y="26"/>
                  <a:pt x="35" y="26"/>
                </a:cubicBezTo>
                <a:cubicBezTo>
                  <a:pt x="43" y="26"/>
                  <a:pt x="45" y="35"/>
                  <a:pt x="45" y="42"/>
                </a:cubicBezTo>
                <a:cubicBezTo>
                  <a:pt x="45" y="46"/>
                  <a:pt x="42" y="48"/>
                  <a:pt x="38" y="48"/>
                </a:cubicBezTo>
                <a:close/>
                <a:moveTo>
                  <a:pt x="26" y="28"/>
                </a:moveTo>
                <a:cubicBezTo>
                  <a:pt x="20" y="28"/>
                  <a:pt x="16" y="23"/>
                  <a:pt x="16" y="18"/>
                </a:cubicBezTo>
                <a:cubicBezTo>
                  <a:pt x="16" y="12"/>
                  <a:pt x="20" y="7"/>
                  <a:pt x="26" y="7"/>
                </a:cubicBezTo>
                <a:cubicBezTo>
                  <a:pt x="32" y="7"/>
                  <a:pt x="36" y="12"/>
                  <a:pt x="36" y="18"/>
                </a:cubicBezTo>
                <a:cubicBezTo>
                  <a:pt x="36" y="23"/>
                  <a:pt x="32" y="28"/>
                  <a:pt x="26" y="28"/>
                </a:cubicBezTo>
                <a:close/>
                <a:moveTo>
                  <a:pt x="41" y="14"/>
                </a:moveTo>
                <a:cubicBezTo>
                  <a:pt x="37" y="14"/>
                  <a:pt x="34" y="11"/>
                  <a:pt x="34" y="7"/>
                </a:cubicBezTo>
                <a:cubicBezTo>
                  <a:pt x="34" y="4"/>
                  <a:pt x="37" y="0"/>
                  <a:pt x="41" y="0"/>
                </a:cubicBezTo>
                <a:cubicBezTo>
                  <a:pt x="45" y="0"/>
                  <a:pt x="48" y="4"/>
                  <a:pt x="48" y="7"/>
                </a:cubicBezTo>
                <a:cubicBezTo>
                  <a:pt x="48" y="11"/>
                  <a:pt x="45" y="14"/>
                  <a:pt x="41" y="14"/>
                </a:cubicBezTo>
                <a:close/>
                <a:moveTo>
                  <a:pt x="46" y="28"/>
                </a:moveTo>
                <a:cubicBezTo>
                  <a:pt x="43" y="28"/>
                  <a:pt x="43" y="28"/>
                  <a:pt x="43" y="28"/>
                </a:cubicBezTo>
                <a:cubicBezTo>
                  <a:pt x="41" y="26"/>
                  <a:pt x="38" y="25"/>
                  <a:pt x="36" y="24"/>
                </a:cubicBezTo>
                <a:cubicBezTo>
                  <a:pt x="37" y="22"/>
                  <a:pt x="38" y="20"/>
                  <a:pt x="38" y="18"/>
                </a:cubicBezTo>
                <a:cubicBezTo>
                  <a:pt x="38" y="17"/>
                  <a:pt x="38" y="16"/>
                  <a:pt x="38" y="16"/>
                </a:cubicBezTo>
                <a:cubicBezTo>
                  <a:pt x="39" y="16"/>
                  <a:pt x="40" y="16"/>
                  <a:pt x="41" y="16"/>
                </a:cubicBezTo>
                <a:cubicBezTo>
                  <a:pt x="45" y="16"/>
                  <a:pt x="48" y="14"/>
                  <a:pt x="48" y="14"/>
                </a:cubicBezTo>
                <a:cubicBezTo>
                  <a:pt x="52" y="14"/>
                  <a:pt x="52" y="21"/>
                  <a:pt x="52" y="24"/>
                </a:cubicBezTo>
                <a:cubicBezTo>
                  <a:pt x="52" y="27"/>
                  <a:pt x="49" y="28"/>
                  <a:pt x="46" y="28"/>
                </a:cubicBezTo>
                <a:close/>
              </a:path>
            </a:pathLst>
          </a:custGeom>
          <a:solidFill>
            <a:srgbClr val="11AFA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22" name="Chevron 21"/>
          <p:cNvSpPr/>
          <p:nvPr/>
        </p:nvSpPr>
        <p:spPr bwMode="auto">
          <a:xfrm>
            <a:off x="2351591" y="1780658"/>
            <a:ext cx="188308" cy="172476"/>
          </a:xfrm>
          <a:prstGeom prst="chevron">
            <a:avLst/>
          </a:prstGeom>
          <a:solidFill>
            <a:srgbClr val="11AFAA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003104" y="1186072"/>
            <a:ext cx="1235429" cy="274575"/>
          </a:xfrm>
          <a:prstGeom prst="rect">
            <a:avLst/>
          </a:prstGeom>
          <a:solidFill>
            <a:srgbClr val="11AFAA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Account Setup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5277317" y="1186072"/>
            <a:ext cx="1235429" cy="274575"/>
          </a:xfrm>
          <a:prstGeom prst="rect">
            <a:avLst/>
          </a:prstGeom>
          <a:solidFill>
            <a:srgbClr val="11AFAA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Financial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Management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63251" y="1230370"/>
            <a:ext cx="916677" cy="233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i="1" dirty="0">
                <a:solidFill>
                  <a:srgbClr val="11AFAA"/>
                </a:solidFill>
                <a:ea typeface="Arial" charset="0"/>
                <a:cs typeface="Arial" charset="0"/>
              </a:rPr>
              <a:t>Consume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4003104" y="1582411"/>
            <a:ext cx="1235429" cy="274575"/>
          </a:xfrm>
          <a:prstGeom prst="rect">
            <a:avLst/>
          </a:prstGeom>
          <a:solidFill>
            <a:srgbClr val="444E5F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Service Catalog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5277317" y="1582411"/>
            <a:ext cx="1235429" cy="274575"/>
          </a:xfrm>
          <a:prstGeom prst="rect">
            <a:avLst/>
          </a:prstGeom>
          <a:solidFill>
            <a:srgbClr val="444E5F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Workload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Management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4003104" y="1887333"/>
            <a:ext cx="1235429" cy="274575"/>
          </a:xfrm>
          <a:prstGeom prst="rect">
            <a:avLst/>
          </a:prstGeom>
          <a:solidFill>
            <a:srgbClr val="444E5F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Backup/Restore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5277317" y="1887333"/>
            <a:ext cx="1235429" cy="274575"/>
          </a:xfrm>
          <a:prstGeom prst="rect">
            <a:avLst/>
          </a:prstGeom>
          <a:solidFill>
            <a:srgbClr val="444E5F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Log Aggregation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4003104" y="2192255"/>
            <a:ext cx="1235429" cy="274575"/>
          </a:xfrm>
          <a:prstGeom prst="rect">
            <a:avLst/>
          </a:prstGeom>
          <a:solidFill>
            <a:srgbClr val="444E5F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Network,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Perf Monitoring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5277317" y="2192255"/>
            <a:ext cx="1235429" cy="274575"/>
          </a:xfrm>
          <a:prstGeom prst="rect">
            <a:avLst/>
          </a:prstGeom>
          <a:solidFill>
            <a:srgbClr val="444E5F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Security Monitoring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4003104" y="2497178"/>
            <a:ext cx="1235429" cy="274575"/>
          </a:xfrm>
          <a:prstGeom prst="rect">
            <a:avLst/>
          </a:prstGeom>
          <a:solidFill>
            <a:srgbClr val="444E5F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Notification Service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5277317" y="2509118"/>
            <a:ext cx="1235429" cy="274575"/>
          </a:xfrm>
          <a:prstGeom prst="rect">
            <a:avLst/>
          </a:prstGeom>
          <a:solidFill>
            <a:srgbClr val="444E5F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Incident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Management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4003104" y="2802100"/>
            <a:ext cx="1235429" cy="274575"/>
          </a:xfrm>
          <a:prstGeom prst="rect">
            <a:avLst/>
          </a:prstGeom>
          <a:solidFill>
            <a:srgbClr val="444E5F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Asset Management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5277317" y="2802100"/>
            <a:ext cx="1235429" cy="274575"/>
          </a:xfrm>
          <a:prstGeom prst="rect">
            <a:avLst/>
          </a:prstGeom>
          <a:solidFill>
            <a:srgbClr val="444E5F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Change and Config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Management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4003104" y="3107021"/>
            <a:ext cx="1235429" cy="274575"/>
          </a:xfrm>
          <a:prstGeom prst="rect">
            <a:avLst/>
          </a:prstGeom>
          <a:solidFill>
            <a:srgbClr val="444E5F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Real Time Security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Compliance 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5277317" y="3107021"/>
            <a:ext cx="1235429" cy="274575"/>
          </a:xfrm>
          <a:prstGeom prst="rect">
            <a:avLst/>
          </a:prstGeom>
          <a:solidFill>
            <a:srgbClr val="444E5F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Performance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Optimization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3834" y="2339061"/>
            <a:ext cx="916677" cy="233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i="1" dirty="0">
                <a:solidFill>
                  <a:srgbClr val="444E5F"/>
                </a:solidFill>
                <a:ea typeface="Arial" charset="0"/>
                <a:cs typeface="Arial" charset="0"/>
              </a:rPr>
              <a:t>Command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3054053" y="3445069"/>
            <a:ext cx="3592951" cy="6725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CE1040"/>
            </a:solidFill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endParaRPr lang="en-US" b="1" dirty="0">
              <a:solidFill>
                <a:srgbClr val="11AFAA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4003104" y="3501666"/>
            <a:ext cx="1235429" cy="274575"/>
          </a:xfrm>
          <a:prstGeom prst="rect">
            <a:avLst/>
          </a:prstGeom>
          <a:solidFill>
            <a:srgbClr val="CE1040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Migration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Accelerators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5277317" y="3501666"/>
            <a:ext cx="1235429" cy="274575"/>
          </a:xfrm>
          <a:prstGeom prst="rect">
            <a:avLst/>
          </a:prstGeom>
          <a:solidFill>
            <a:srgbClr val="CE1040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AWS Landing Zones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063251" y="3559117"/>
            <a:ext cx="916677" cy="233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i="1" dirty="0">
                <a:ea typeface="Arial" charset="0"/>
                <a:cs typeface="Arial" charset="0"/>
              </a:rPr>
              <a:t>Accelerate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4003104" y="3794648"/>
            <a:ext cx="1235429" cy="274575"/>
          </a:xfrm>
          <a:prstGeom prst="rect">
            <a:avLst/>
          </a:prstGeom>
          <a:solidFill>
            <a:srgbClr val="CE1040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ATO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Accelerators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5277317" y="3794648"/>
            <a:ext cx="1235429" cy="274575"/>
          </a:xfrm>
          <a:prstGeom prst="rect">
            <a:avLst/>
          </a:prstGeom>
          <a:solidFill>
            <a:srgbClr val="CE1040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AWS Training/Certs</a:t>
            </a:r>
          </a:p>
        </p:txBody>
      </p:sp>
      <p:sp>
        <p:nvSpPr>
          <p:cNvPr id="47" name="Chevron 46"/>
          <p:cNvSpPr/>
          <p:nvPr/>
        </p:nvSpPr>
        <p:spPr bwMode="auto">
          <a:xfrm>
            <a:off x="6752643" y="1701742"/>
            <a:ext cx="188308" cy="172476"/>
          </a:xfrm>
          <a:prstGeom prst="chevron">
            <a:avLst/>
          </a:prstGeom>
          <a:solidFill>
            <a:srgbClr val="11AFAA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7046588" y="1116322"/>
            <a:ext cx="1603926" cy="21991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44E5F"/>
            </a:solidFill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/>
          <a:p>
            <a:r>
              <a:rPr lang="en-US" sz="1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Allows access to AWS catalog as it becomes GA in a governed compliant manner.</a:t>
            </a:r>
          </a:p>
          <a:p>
            <a:endParaRPr lang="en-US" sz="12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Solves financial oversight problems with AWS.</a:t>
            </a:r>
          </a:p>
          <a:p>
            <a:endParaRPr lang="en-US" sz="12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Accelerates AWS adoption.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47490" y="3158414"/>
            <a:ext cx="1948290" cy="600164"/>
          </a:xfrm>
          <a:prstGeom prst="rect">
            <a:avLst/>
          </a:prstGeom>
          <a:solidFill>
            <a:srgbClr val="11AFA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bg1"/>
                </a:solidFill>
              </a:rPr>
              <a:t>Provides access to AWS cloud native services… with guardrails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3054053" y="4142924"/>
            <a:ext cx="3592951" cy="6725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4B98"/>
            </a:solidFill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endParaRPr lang="en-US" b="1" dirty="0">
              <a:solidFill>
                <a:srgbClr val="11AFAA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4003104" y="4199521"/>
            <a:ext cx="1235429" cy="274575"/>
          </a:xfrm>
          <a:prstGeom prst="rect">
            <a:avLst/>
          </a:prstGeom>
          <a:solidFill>
            <a:srgbClr val="004B98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Org Change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Management/CCoE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5277317" y="4199521"/>
            <a:ext cx="1235429" cy="274575"/>
          </a:xfrm>
          <a:prstGeom prst="rect">
            <a:avLst/>
          </a:prstGeom>
          <a:solidFill>
            <a:srgbClr val="004B98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Apps Modernization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063251" y="4256971"/>
            <a:ext cx="916677" cy="233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i="1" dirty="0">
                <a:ea typeface="Arial" charset="0"/>
                <a:cs typeface="Arial" charset="0"/>
              </a:rPr>
              <a:t>Transform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4003104" y="4492503"/>
            <a:ext cx="1235429" cy="274575"/>
          </a:xfrm>
          <a:prstGeom prst="rect">
            <a:avLst/>
          </a:prstGeom>
          <a:solidFill>
            <a:srgbClr val="004B98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Cloud Native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5277317" y="4492503"/>
            <a:ext cx="1235429" cy="274575"/>
          </a:xfrm>
          <a:prstGeom prst="rect">
            <a:avLst/>
          </a:prstGeom>
          <a:solidFill>
            <a:srgbClr val="004B98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Data and Analytics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92" y="556190"/>
            <a:ext cx="1498853" cy="28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4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896" y="504169"/>
            <a:ext cx="8531352" cy="457200"/>
          </a:xfrm>
        </p:spPr>
        <p:txBody>
          <a:bodyPr/>
          <a:lstStyle/>
          <a:p>
            <a:r>
              <a:rPr lang="en-US" dirty="0"/>
              <a:t>              Consume &amp; Command Services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0896" y="1093559"/>
            <a:ext cx="8531352" cy="3621024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400" b="1" dirty="0"/>
          </a:p>
        </p:txBody>
      </p:sp>
      <p:sp>
        <p:nvSpPr>
          <p:cNvPr id="3" name="Rectangle 2"/>
          <p:cNvSpPr/>
          <p:nvPr/>
        </p:nvSpPr>
        <p:spPr>
          <a:xfrm>
            <a:off x="310896" y="1093559"/>
            <a:ext cx="8321040" cy="2993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D61546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Consume &amp; Command 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subscription-based services include:</a:t>
            </a:r>
            <a:endParaRPr lang="en-US" sz="16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Aft>
                <a:spcPts val="1000"/>
              </a:spcAft>
              <a:buClr>
                <a:srgbClr val="5DB2E3"/>
              </a:buClr>
              <a:buFont typeface="Wingdings" panose="05000000000000000000" pitchFamily="2" charset="2"/>
              <a:buChar char=""/>
              <a:tabLst>
                <a:tab pos="114300" algn="l"/>
              </a:tabLst>
            </a:pPr>
            <a:r>
              <a:rPr lang="en-US" sz="1400" b="1" dirty="0">
                <a:ea typeface="Times New Roman" panose="02020603050405020304" pitchFamily="18" charset="0"/>
              </a:rPr>
              <a:t>Fully compliant contract invoicing:</a:t>
            </a:r>
            <a:r>
              <a:rPr lang="en-US" sz="1400" dirty="0">
                <a:ea typeface="Times New Roman" panose="02020603050405020304" pitchFamily="18" charset="0"/>
              </a:rPr>
              <a:t> Our fully- automated chargeback system takes all the guess work out of usage-to-Contract Line Item mapping.</a:t>
            </a:r>
          </a:p>
          <a:p>
            <a:pPr marL="342900" indent="-342900">
              <a:spcAft>
                <a:spcPts val="1000"/>
              </a:spcAft>
              <a:buClr>
                <a:srgbClr val="5DB2E3"/>
              </a:buClr>
              <a:buFont typeface="Wingdings" panose="05000000000000000000" pitchFamily="2" charset="2"/>
              <a:buChar char=""/>
              <a:tabLst>
                <a:tab pos="114300" algn="l"/>
              </a:tabLst>
            </a:pPr>
            <a:r>
              <a:rPr lang="en-US" sz="1400" b="1" dirty="0">
                <a:ea typeface="Times New Roman" panose="02020603050405020304" pitchFamily="18" charset="0"/>
              </a:rPr>
              <a:t>Comprehensive metering and chargeback: </a:t>
            </a:r>
            <a:r>
              <a:rPr lang="en-US" sz="1400" dirty="0">
                <a:ea typeface="Times New Roman" panose="02020603050405020304" pitchFamily="18" charset="0"/>
              </a:rPr>
              <a:t>Our financial management instrumentation covers all services offered by AWS on the day they are released for general availability.</a:t>
            </a:r>
          </a:p>
          <a:p>
            <a:pPr marL="342900" indent="-342900">
              <a:spcAft>
                <a:spcPts val="1000"/>
              </a:spcAft>
              <a:buClr>
                <a:srgbClr val="5DB2E3"/>
              </a:buClr>
              <a:buFont typeface="Wingdings" panose="05000000000000000000" pitchFamily="2" charset="2"/>
              <a:buChar char=""/>
              <a:tabLst>
                <a:tab pos="114300" algn="l"/>
              </a:tabLst>
            </a:pPr>
            <a:r>
              <a:rPr lang="en-US" sz="1400" b="1" dirty="0">
                <a:ea typeface="Times New Roman" panose="02020603050405020304" pitchFamily="18" charset="0"/>
              </a:rPr>
              <a:t>Address ‘Shared Responsibility Model’: </a:t>
            </a:r>
            <a:r>
              <a:rPr lang="en-US" sz="1400" dirty="0">
                <a:ea typeface="Times New Roman" panose="02020603050405020304" pitchFamily="18" charset="0"/>
              </a:rPr>
              <a:t>Scalable, cost effective and innovative security compliance services providing enterprise class management of AWS hosted workloads.  Achieve ‘lights-out’ automation.</a:t>
            </a:r>
          </a:p>
          <a:p>
            <a:pPr marL="342900" marR="0" lvl="0" indent="-342900">
              <a:spcAft>
                <a:spcPts val="1000"/>
              </a:spcAft>
              <a:buClr>
                <a:srgbClr val="5DB2E3"/>
              </a:buClr>
              <a:buFont typeface="Wingdings" panose="05000000000000000000" pitchFamily="2" charset="2"/>
              <a:buChar char=""/>
              <a:tabLst>
                <a:tab pos="114300" algn="l"/>
              </a:tabLst>
            </a:pPr>
            <a:r>
              <a:rPr lang="en-US" sz="1400" b="1" dirty="0">
                <a:ea typeface="Times New Roman" panose="02020603050405020304" pitchFamily="18" charset="0"/>
              </a:rPr>
              <a:t>Access to cloud-native services with ‘guard-rails’: </a:t>
            </a:r>
            <a:r>
              <a:rPr lang="en-US" sz="1400" dirty="0">
                <a:ea typeface="Times New Roman" panose="02020603050405020304" pitchFamily="18" charset="0"/>
              </a:rPr>
              <a:t>‘Always on’ security policy engine ensuring workloads are always compliant.  Discover and remediate drift in less than a minute.</a:t>
            </a:r>
            <a:br>
              <a:rPr lang="en-US" sz="1400" dirty="0">
                <a:ea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" y="557174"/>
            <a:ext cx="1498853" cy="28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796" y="501144"/>
            <a:ext cx="8531352" cy="457200"/>
          </a:xfrm>
        </p:spPr>
        <p:txBody>
          <a:bodyPr/>
          <a:lstStyle/>
          <a:p>
            <a:r>
              <a:rPr lang="en-US" dirty="0"/>
              <a:t>                    Accelerate &amp; Transform Services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0896" y="1093559"/>
            <a:ext cx="8531352" cy="362102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400" b="1" dirty="0"/>
          </a:p>
        </p:txBody>
      </p:sp>
      <p:sp>
        <p:nvSpPr>
          <p:cNvPr id="5" name="Rectangle 4"/>
          <p:cNvSpPr/>
          <p:nvPr/>
        </p:nvSpPr>
        <p:spPr>
          <a:xfrm>
            <a:off x="310896" y="1035684"/>
            <a:ext cx="8113776" cy="395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D61546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Accelerate &amp; Transform 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services include:</a:t>
            </a:r>
          </a:p>
          <a:p>
            <a:pPr marL="342900" marR="0" lvl="0" indent="-342900">
              <a:spcBef>
                <a:spcPts val="0"/>
              </a:spcBef>
              <a:spcAft>
                <a:spcPts val="1000"/>
              </a:spcAft>
              <a:buClr>
                <a:srgbClr val="5DB2E3"/>
              </a:buClr>
              <a:buFont typeface="Wingdings" panose="05000000000000000000" pitchFamily="2" charset="2"/>
              <a:buChar char=""/>
            </a:pPr>
            <a:r>
              <a:rPr lang="en-US" sz="14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Enablement: 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Strategy, training, and organizational change management (OCM) services that helps Agencies successfully drive the mindset shift required by cloud adoption.</a:t>
            </a:r>
          </a:p>
          <a:p>
            <a:pPr marL="342900" marR="0" lvl="0" indent="-342900">
              <a:spcBef>
                <a:spcPts val="0"/>
              </a:spcBef>
              <a:spcAft>
                <a:spcPts val="1000"/>
              </a:spcAft>
              <a:buClr>
                <a:srgbClr val="5DB2E3"/>
              </a:buClr>
              <a:buFont typeface="Wingdings" panose="05000000000000000000" pitchFamily="2" charset="2"/>
              <a:buChar char=""/>
            </a:pPr>
            <a:r>
              <a:rPr lang="en-US" sz="14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Discovery: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Rapidly profile apps and workload portfolio and create a migration roadmap.  Assemble a business case and identify adoption workstreams.</a:t>
            </a:r>
          </a:p>
          <a:p>
            <a:pPr marL="342900" marR="0" lvl="0" indent="-342900">
              <a:spcBef>
                <a:spcPts val="0"/>
              </a:spcBef>
              <a:spcAft>
                <a:spcPts val="1000"/>
              </a:spcAft>
              <a:buClr>
                <a:srgbClr val="5DB2E3"/>
              </a:buClr>
              <a:buFont typeface="Wingdings" panose="05000000000000000000" pitchFamily="2" charset="2"/>
              <a:buChar char=""/>
            </a:pPr>
            <a:r>
              <a:rPr lang="en-US" sz="14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Migration: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A repeatable approach to drive large scale migration to the AWS cloud that enables clients to measurably decrease time-to-market (TTM) and increase return-on-investment (ROI).  Access AWS MAP discounts.  </a:t>
            </a:r>
          </a:p>
          <a:p>
            <a:pPr marL="342900" marR="0" lvl="0" indent="-342900">
              <a:spcBef>
                <a:spcPts val="0"/>
              </a:spcBef>
              <a:spcAft>
                <a:spcPts val="1000"/>
              </a:spcAft>
              <a:buClr>
                <a:srgbClr val="5DB2E3"/>
              </a:buClr>
              <a:buFont typeface="Wingdings" panose="05000000000000000000" pitchFamily="2" charset="2"/>
              <a:buChar char=""/>
            </a:pPr>
            <a:r>
              <a:rPr lang="en-US" sz="14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Security: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Accelerates Authority of Operate (ATO) and provides compliance, advanced monitoring.</a:t>
            </a:r>
          </a:p>
          <a:p>
            <a:pPr marL="342900" marR="0" lvl="0" indent="-342900">
              <a:spcBef>
                <a:spcPts val="0"/>
              </a:spcBef>
              <a:spcAft>
                <a:spcPts val="1000"/>
              </a:spcAft>
              <a:buClr>
                <a:srgbClr val="5DB2E3"/>
              </a:buClr>
              <a:buFont typeface="Wingdings" panose="05000000000000000000" pitchFamily="2" charset="2"/>
              <a:buChar char=""/>
            </a:pPr>
            <a:r>
              <a:rPr lang="en-US" sz="1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Process Renewal: </a:t>
            </a:r>
            <a:r>
              <a:rPr lang="en-U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Refactor your client’s management and governance processes to embrace ‘everything-as-code’ and public cloud.  Bake DevSecOps into ITIL governance processes.</a:t>
            </a:r>
          </a:p>
          <a:p>
            <a:pPr marL="342900" marR="0" lvl="0" indent="-342900">
              <a:spcBef>
                <a:spcPts val="0"/>
              </a:spcBef>
              <a:spcAft>
                <a:spcPts val="1000"/>
              </a:spcAft>
              <a:buClr>
                <a:srgbClr val="5DB2E3"/>
              </a:buClr>
              <a:buFont typeface="Wingdings" panose="05000000000000000000" pitchFamily="2" charset="2"/>
              <a:buChar char=""/>
            </a:pPr>
            <a:r>
              <a:rPr lang="en-US" sz="14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Modernization: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Unisys is uniquely positioned to do the ‘hard yards’ of complicated application modernization</a:t>
            </a:r>
            <a:endParaRPr lang="en-US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" y="552926"/>
            <a:ext cx="1498853" cy="28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4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10">
      <a:dk1>
        <a:srgbClr val="24272A"/>
      </a:dk1>
      <a:lt1>
        <a:srgbClr val="FFFFFF"/>
      </a:lt1>
      <a:dk2>
        <a:srgbClr val="C22030"/>
      </a:dk2>
      <a:lt2>
        <a:srgbClr val="124B96"/>
      </a:lt2>
      <a:accent1>
        <a:srgbClr val="5DB2E3"/>
      </a:accent1>
      <a:accent2>
        <a:srgbClr val="5FA644"/>
      </a:accent2>
      <a:accent3>
        <a:srgbClr val="904199"/>
      </a:accent3>
      <a:accent4>
        <a:srgbClr val="FFC627"/>
      </a:accent4>
      <a:accent5>
        <a:srgbClr val="EC7423"/>
      </a:accent5>
      <a:accent6>
        <a:srgbClr val="66656B"/>
      </a:accent6>
      <a:hlink>
        <a:srgbClr val="5DADE5"/>
      </a:hlink>
      <a:folHlink>
        <a:srgbClr val="124B96"/>
      </a:folHlink>
    </a:clrScheme>
    <a:fontScheme name="Unisys Fonts Feb 20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nisys_Internal_2018_16x9_010218" id="{3F0D1ABB-27FA-0A43-A3ED-7C745FB79032}" vid="{45EA6018-0CBC-9541-A716-85AED318E175}"/>
    </a:ext>
  </a:extLst>
</a:theme>
</file>

<file path=ppt/theme/theme2.xml><?xml version="1.0" encoding="utf-8"?>
<a:theme xmlns:a="http://schemas.openxmlformats.org/drawingml/2006/main" name="1_Custom Design">
  <a:themeElements>
    <a:clrScheme name="Custom 2">
      <a:dk1>
        <a:srgbClr val="24272A"/>
      </a:dk1>
      <a:lt1>
        <a:srgbClr val="FFFFFF"/>
      </a:lt1>
      <a:dk2>
        <a:srgbClr val="C22030"/>
      </a:dk2>
      <a:lt2>
        <a:srgbClr val="124B96"/>
      </a:lt2>
      <a:accent1>
        <a:srgbClr val="5DB2E3"/>
      </a:accent1>
      <a:accent2>
        <a:srgbClr val="5FA644"/>
      </a:accent2>
      <a:accent3>
        <a:srgbClr val="904199"/>
      </a:accent3>
      <a:accent4>
        <a:srgbClr val="FFC627"/>
      </a:accent4>
      <a:accent5>
        <a:srgbClr val="EC7423"/>
      </a:accent5>
      <a:accent6>
        <a:srgbClr val="66656B"/>
      </a:accent6>
      <a:hlink>
        <a:srgbClr val="24272A"/>
      </a:hlink>
      <a:folHlink>
        <a:srgbClr val="24272A"/>
      </a:folHlink>
    </a:clrScheme>
    <a:fontScheme name="Unisys Fonts Feb 20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orchmark Orals _ A.potx" id="{1740826F-3B99-4798-85BF-BC628977230B}" vid="{5D216BAD-3F73-4846-921C-0B3E8BA51D6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DA1C2902087F4CA0AFF1CB1C81885A" ma:contentTypeVersion="4" ma:contentTypeDescription="Create a new document." ma:contentTypeScope="" ma:versionID="45621d215f9f97ad6e329e5b97f286da">
  <xsd:schema xmlns:xsd="http://www.w3.org/2001/XMLSchema" xmlns:xs="http://www.w3.org/2001/XMLSchema" xmlns:p="http://schemas.microsoft.com/office/2006/metadata/properties" xmlns:ns2="d572d207-ce25-4f41-a628-3c941a1a45e5" xmlns:ns3="4e3f4c06-04fc-4268-b11f-7080c474a7bf" targetNamespace="http://schemas.microsoft.com/office/2006/metadata/properties" ma:root="true" ma:fieldsID="6ba30e943497d941b328b480bb6f7477" ns2:_="" ns3:_="">
    <xsd:import namespace="d572d207-ce25-4f41-a628-3c941a1a45e5"/>
    <xsd:import namespace="4e3f4c06-04fc-4268-b11f-7080c474a7b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72d207-ce25-4f41-a628-3c941a1a45e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3f4c06-04fc-4268-b11f-7080c474a7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8E1A56B-C4C9-41ED-A78F-EC3989FD3C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72d207-ce25-4f41-a628-3c941a1a45e5"/>
    <ds:schemaRef ds:uri="4e3f4c06-04fc-4268-b11f-7080c474a7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9E651B-DDD9-4721-8381-D3351B24F0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01C993-4AD5-4815-AE22-8D5C1327F055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d572d207-ce25-4f41-a628-3c941a1a45e5"/>
    <ds:schemaRef ds:uri="4e3f4c06-04fc-4268-b11f-7080c474a7bf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Unisys_External_16x9</Template>
  <TotalTime>19407</TotalTime>
  <Words>620</Words>
  <Application>Microsoft Office PowerPoint</Application>
  <PresentationFormat>On-screen Show (16:9)</PresentationFormat>
  <Paragraphs>95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Helvetica</vt:lpstr>
      <vt:lpstr>Symbol</vt:lpstr>
      <vt:lpstr>Times New Roman</vt:lpstr>
      <vt:lpstr>Wingdings</vt:lpstr>
      <vt:lpstr>Custom Design</vt:lpstr>
      <vt:lpstr>1_Custom Design</vt:lpstr>
      <vt:lpstr>Unisys CloudForte™ Overview</vt:lpstr>
      <vt:lpstr>Introduction</vt:lpstr>
      <vt:lpstr>Challenges of Cloud Adoption</vt:lpstr>
      <vt:lpstr>Nuts &amp; Bolts</vt:lpstr>
      <vt:lpstr>                  Offering</vt:lpstr>
      <vt:lpstr>              Services Snapshot</vt:lpstr>
      <vt:lpstr>for AWS</vt:lpstr>
      <vt:lpstr>              Consume &amp; Command Services</vt:lpstr>
      <vt:lpstr>                    Accelerate &amp; Transform Services</vt:lpstr>
      <vt:lpstr>Selling CloudForte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Unisys InteliServe (Service Desk Transformation) Client Business Presentation</dc:title>
  <dc:subject/>
  <dc:creator>Mark Alba;Carrie Lake</dc:creator>
  <cp:keywords>Digital Workplace;InteliServe;Service Desk Transformation;Service Desk;Digital Transformation;Unisys</cp:keywords>
  <dc:description/>
  <cp:lastModifiedBy>Przybyla, Vincent</cp:lastModifiedBy>
  <cp:revision>695</cp:revision>
  <cp:lastPrinted>2018-07-17T14:57:06Z</cp:lastPrinted>
  <dcterms:created xsi:type="dcterms:W3CDTF">2018-01-19T02:32:26Z</dcterms:created>
  <dcterms:modified xsi:type="dcterms:W3CDTF">2018-07-18T12:58:34Z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0x0101001EDA1C2902087F4CA0AFF1CB1C81885A</vt:lpwstr>
  </property>
  <property fmtid="{D5CDD505-2E9C-101B-9397-08002B2CF9AE}" pid="3" name="Asset Type">
    <vt:lpwstr>457;#Client Business Presentation|c7df262f-03bc-46ac-bb59-bf1d1b1be9ab</vt:lpwstr>
  </property>
  <property fmtid="{D5CDD505-2E9C-101B-9397-08002B2CF9AE}" pid="4" name="Language">
    <vt:lpwstr>15782;#English|36362722-525a-4d84-af87-58ae11fcabe5</vt:lpwstr>
  </property>
  <property fmtid="{D5CDD505-2E9C-101B-9397-08002B2CF9AE}" pid="5" name="Offerings">
    <vt:lpwstr>16177;#Unisys Stealth Products and Services|94ee7213-6286-426f-bd01-beb9949f6030</vt:lpwstr>
  </property>
  <property fmtid="{D5CDD505-2E9C-101B-9397-08002B2CF9AE}" pid="6" name="FederalCategory">
    <vt:lpwstr/>
  </property>
  <property fmtid="{D5CDD505-2E9C-101B-9397-08002B2CF9AE}" pid="7" name="Comments">
    <vt:lpwstr/>
  </property>
  <property fmtid="{D5CDD505-2E9C-101B-9397-08002B2CF9AE}" pid="8" name="PublishToUnisys">
    <vt:bool>false</vt:bool>
  </property>
  <property fmtid="{D5CDD505-2E9C-101B-9397-08002B2CF9AE}" pid="9" name="FederalCategory_text">
    <vt:lpwstr/>
  </property>
  <property fmtid="{D5CDD505-2E9C-101B-9397-08002B2CF9AE}" pid="10" name="Copy to Channel Partners Portal">
    <vt:bool>false</vt:bool>
  </property>
  <property fmtid="{D5CDD505-2E9C-101B-9397-08002B2CF9AE}" pid="11" name="AssetType">
    <vt:lpwstr>Client Business Presentation</vt:lpwstr>
  </property>
  <property fmtid="{D5CDD505-2E9C-101B-9397-08002B2CF9AE}" pid="12" name="Document Date">
    <vt:filetime>2018-02-26T05:00:00Z</vt:filetime>
  </property>
  <property fmtid="{D5CDD505-2E9C-101B-9397-08002B2CF9AE}" pid="13" name="PublishAssetsNew_Updated">
    <vt:lpwstr>https://unisyscorp.sharepoint.com/sites/SolutionCentral/_layouts/15/wrkstat.aspx?List=04c92adf-3eac-424d-b0f4-00a07af6b3af&amp;WorkflowInstanceName=c2b97379-1b27-4181-be28-c8368030904e, Stage 1</vt:lpwstr>
  </property>
  <property fmtid="{D5CDD505-2E9C-101B-9397-08002B2CF9AE}" pid="14" name="Description0">
    <vt:lpwstr>Unisys Stealth Client Business Presentation</vt:lpwstr>
  </property>
  <property fmtid="{D5CDD505-2E9C-101B-9397-08002B2CF9AE}" pid="15" name="e0f43cdb2926447e9318d2f5d60e472e">
    <vt:lpwstr>English|36362722-525a-4d84-af87-58ae11fcabe5</vt:lpwstr>
  </property>
  <property fmtid="{D5CDD505-2E9C-101B-9397-08002B2CF9AE}" pid="16" name="Assigned To0">
    <vt:lpwstr>19;#S, Satish Kumar</vt:lpwstr>
  </property>
  <property fmtid="{D5CDD505-2E9C-101B-9397-08002B2CF9AE}" pid="17" name="OfferingsforWF">
    <vt:lpwstr>Unisys Stealth Products and Services</vt:lpwstr>
  </property>
  <property fmtid="{D5CDD505-2E9C-101B-9397-08002B2CF9AE}" pid="18" name="Status">
    <vt:lpwstr>Publish to SolutionAssets</vt:lpwstr>
  </property>
  <property fmtid="{D5CDD505-2E9C-101B-9397-08002B2CF9AE}" pid="19" name="c995bcec5cce45299965322e5cb36a6a">
    <vt:lpwstr>Client Business Presentation|c7df262f-03bc-46ac-bb59-bf1d1b1be9ab</vt:lpwstr>
  </property>
  <property fmtid="{D5CDD505-2E9C-101B-9397-08002B2CF9AE}" pid="20" name="DocTitle">
    <vt:lpwstr>Unisys Stealth Client Business Presentation</vt:lpwstr>
  </property>
  <property fmtid="{D5CDD505-2E9C-101B-9397-08002B2CF9AE}" pid="21" name="TaxKeyword">
    <vt:lpwstr/>
  </property>
  <property fmtid="{D5CDD505-2E9C-101B-9397-08002B2CF9AE}" pid="22" name="TaxKeywordTaxHTField">
    <vt:lpwstr/>
  </property>
  <property fmtid="{D5CDD505-2E9C-101B-9397-08002B2CF9AE}" pid="23" name="Buying Stage">
    <vt:lpwstr/>
  </property>
  <property fmtid="{D5CDD505-2E9C-101B-9397-08002B2CF9AE}" pid="24" name="Partner">
    <vt:lpwstr/>
  </property>
  <property fmtid="{D5CDD505-2E9C-101B-9397-08002B2CF9AE}" pid="25" name="Persona">
    <vt:lpwstr/>
  </property>
</Properties>
</file>